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79" r:id="rId3"/>
    <p:sldId id="287" r:id="rId4"/>
    <p:sldId id="282" r:id="rId5"/>
    <p:sldId id="293" r:id="rId6"/>
    <p:sldId id="290" r:id="rId7"/>
    <p:sldId id="310" r:id="rId8"/>
    <p:sldId id="295" r:id="rId9"/>
    <p:sldId id="296" r:id="rId10"/>
    <p:sldId id="297" r:id="rId11"/>
    <p:sldId id="306" r:id="rId12"/>
    <p:sldId id="311" r:id="rId13"/>
    <p:sldId id="312" r:id="rId14"/>
    <p:sldId id="313" r:id="rId15"/>
    <p:sldId id="314" r:id="rId16"/>
    <p:sldId id="322" r:id="rId17"/>
    <p:sldId id="298" r:id="rId18"/>
    <p:sldId id="303" r:id="rId19"/>
    <p:sldId id="309" r:id="rId20"/>
    <p:sldId id="317" r:id="rId21"/>
    <p:sldId id="318" r:id="rId22"/>
    <p:sldId id="323" r:id="rId23"/>
    <p:sldId id="324" r:id="rId24"/>
    <p:sldId id="319" r:id="rId25"/>
    <p:sldId id="305" r:id="rId26"/>
    <p:sldId id="304" r:id="rId27"/>
    <p:sldId id="321" r:id="rId28"/>
    <p:sldId id="300" r:id="rId29"/>
    <p:sldId id="270" r:id="rId30"/>
  </p:sldIdLst>
  <p:sldSz cx="12192000" cy="6858000"/>
  <p:notesSz cx="6858000" cy="9144000"/>
  <p:custDataLst>
    <p:tags r:id="rId32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E81DAC-04C0-5179-904F-4E2615A2B38A}" name="Paloma Lataliza" initials="PL" userId="2187e17f7d23d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B8F0F8"/>
    <a:srgbClr val="0D0D0D"/>
    <a:srgbClr val="4B6CAD"/>
    <a:srgbClr val="BABABA"/>
    <a:srgbClr val="7C7C7C"/>
    <a:srgbClr val="68A0B8"/>
    <a:srgbClr val="B1E9F8"/>
    <a:srgbClr val="A8E0F8"/>
    <a:srgbClr val="A0D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399" autoAdjust="0"/>
  </p:normalViewPr>
  <p:slideViewPr>
    <p:cSldViewPr snapToGrid="0">
      <p:cViewPr varScale="1">
        <p:scale>
          <a:sx n="69" d="100"/>
          <a:sy n="69" d="100"/>
        </p:scale>
        <p:origin x="11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7AAD8-838C-4362-ACB9-D635EB0454FE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8C9F5-1B22-470D-9EAB-1CD381A0B3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81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Virtualização é uma forma de criar de ambientes virtuais de tecnologias que são essenciais pra computação, como rede, disco, um sistema operacional.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 ela, podemos rodar um sistema operacional dentro de outro ou até mesmo rodar vários sistemas operacionais dentro de um único hardware. E o mais legal é que esses sistemas operacionais são totalmente independentes e rodam ali de forma simultânea.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virtualização funciona por meio de software que faz a gerência e a criação de máquinas virtuais. </a:t>
            </a: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Esse software é conhecido como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Hypervisors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ou VMM (virtual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host)</a:t>
            </a:r>
            <a:endParaRPr lang="pt-BR" b="0" dirty="0">
              <a:effectLst/>
            </a:endParaRPr>
          </a:p>
          <a:p>
            <a:br>
              <a:rPr lang="pt-BR" dirty="0"/>
            </a:br>
            <a:br>
              <a:rPr lang="pt-BR" dirty="0"/>
            </a:br>
            <a:endParaRPr lang="pt-BR" b="0" dirty="0">
              <a:effectLst/>
            </a:endParaRPr>
          </a:p>
          <a:p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07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1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computação em nuvem é uma tecnologia que permite armazenar, gerenciar e processar dados em servidores remotos acessíveis pela internet, em vez de em servidores locais ou computadores pessoais. Isso oferece uma série de benefícios, como escalabilidade, flexibilidade, economia de custos e facilidade de acesso aos recursos.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Existem algumas razões pelas quais as pessoas optam pela computação em nuvem: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Flexibilidade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A nuvem permite que os usuários acessem seus dados e aplicativos de qualquer lugar com conexão à internet, facilitando o trabalho remoto e a colaboração entre equipes.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Escalabilidade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Os serviços em nuvem podem ser facilmente ajustados para atender às necessidades dos usuários. Isso significa que, se você precisar de mais recursos, pode aumentá-los facilmente e, se precisar de menos, pode reduzi-los.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Economia de custos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Em vez de investir em hardware e infraestrutura, a computação em nuvem permite que você pague apenas pelos recursos que utiliza. Isso pode reduzir significativamente os custos operacionais.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Atualizações automáticas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: Os provedores de serviços em nuvem geralmente mantêm e atualizam os servidores e o software, garantindo que os usuários sempre tenham acesso às versões mais recentes e aos recursos mais avançados.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é importante escolher uma plataforma de nuvem que seja fácil de usar, com um bom suporte ao cliente e uma interface intuitiva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03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43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virtualização funciona por meio de software que faz a gerência e a criação de máquinas virtuais.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Esse software é conhecido como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Hypervisors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ou VMM (virtual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host)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dirty="0"/>
            </a:b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QUAIS OS BENEFÍCIOS DE USAR A VIRTUALIZAÇÃO?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REDUÇÃO DE CUSTO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 a virtualização conseguimos rodar vários servidores virtuais em um físico, o que ajuda bastante na economia de espaço físico, energia, manutenção de hardware, etc.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FLEXIBILIDADE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 a virtualização a gente consegue rodar vários sistemas operacionais dentro de um servidor físico e com isso a gente consegue distribuir melhor as cargas de trabalho de acordo com as demandas 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br>
              <a:rPr lang="pt-BR" b="0" dirty="0">
                <a:effectLst/>
              </a:rPr>
            </a:br>
            <a:br>
              <a:rPr lang="pt-BR" b="0" dirty="0">
                <a:effectLst/>
              </a:rPr>
            </a:b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SEGURANÇA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virtualização permite que cada VM seja isolada de outras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VMs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Caso uma máquina seja atingida por um ataque, as demais não serão afetadas. ETC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2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Virtualização é uma forma de criar de ambientes virtuais de tecnologias que são essenciais pra computação, como rede, disco, um sistema operacional.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 ela, podemos rodar um sistema operacional dentro de outro ou até mesmo rodar vários sistemas operacionais dentro de um único hardware. E o mais legal é que esses sistemas operacionais são totalmente independentes e rodam ali de forma simultânea.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virtualização funciona por meio de software que faz a gerência e a criação de máquinas virtuais. </a:t>
            </a: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Esse software é conhecido como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Hypervisors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ou VMM (virtual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host)</a:t>
            </a:r>
            <a:endParaRPr lang="pt-BR" b="0" dirty="0">
              <a:effectLst/>
            </a:endParaRPr>
          </a:p>
          <a:p>
            <a:br>
              <a:rPr lang="pt-BR" dirty="0"/>
            </a:br>
            <a:br>
              <a:rPr lang="pt-BR" dirty="0"/>
            </a:br>
            <a:endParaRPr lang="pt-BR" b="0" dirty="0">
              <a:effectLst/>
            </a:endParaRPr>
          </a:p>
          <a:p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6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container é como um quarto individual dentro de uma casa compartilhada. Nesse caso, todos os moradores (aplicações) compartilham áreas comuns, como cozinha e banheiro (o kernel do sistema operacional), mas têm seus próprios quartos (containers) com móveis e itens pessoais específicos (bibliotecas e dependências da aplicação). Isso torna cada quarto (container) mais leve e eficiente em termos de espaço e recursos, permitindo que mais moradores (aplicações) vivam no mesmo prédio (sistema operacional) sem afetar uns aos outros.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Em resumo, máquinas virtuais são como apartamentos completos e independentes que incluem um sistema operacional próprio, enquanto containers são como quartos individuais em uma casa compartilhada que utilizam o kernel do sistema operacional do host. Containers tendem a ser mais leves, rápidos e eficientes em termos de recursos em comparação às máquinas virtuais, mas ambos fornecem isolamento e portabilidade para aplicações.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93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PID (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ID)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Isola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processo, de modo que os processos em um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não consigam ver ou interagir com os processos em outro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Network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Isola os recursos de rede, como interfaces, tabelas de roteamento e regras de firewall, permitindo que cada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tenha sua própria configuração de rede independente.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Mount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Isola os pontos de montagem do sistema de arquivos, de modo que as alterações feitas nos pontos de montagem em um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não afetem outros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Isola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usuário e grupo, permitindo que os processos em um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tenham seus próprios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usuário e grupo, sem afetar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em outros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namespaces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22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Limitação de CPU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Gerenciamento de memória: Da mesma forma,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cgroups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podem ser usados para limitar a quantidade de memória que um processo pode utilizar. Isso é útil, por exemplo, se você estiver executando várias aplicações em um servidor e quiser garantir que nenhuma delas use mais memória do que o necessário, evitando a sobrecarga do sistema.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Controle de entrada/saída (I/O):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cgroups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também podem ser usados para gerenciar o acesso aos dispositivos de armazenamento, como discos rígidos e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SSDs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Isso permite limitar a taxa de transferência de dados e garantir que nenhuma aplicação monopolize o acesso aos dispositivos, o que poderia afetar o desempenho geral do sistema.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 resumo, os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cgroups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são uma ferramenta poderosa e flexível que permite gerenciar e limitar o uso de recursos do sistema por processos individuais ou grupos de processos. Isso garante um funcionamento eficiente e equilibrado das aplicações, melhorando a estabilidade e o desempenho do sistema como um todo.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9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Consome menos CPU, memoria e armazenamento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 ser bem menor e mais simples, é bem mais fácil de movimentar do que uma VM.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empacotam todos os binários, bibliotecas e dependências necessárias para a execução da aplicação, enquanto utilizam o kernel do SO do host. Isso os torna independentes de plataforma</a:t>
            </a:r>
            <a:endParaRPr lang="pt-BR" b="0" dirty="0">
              <a:effectLst/>
            </a:endParaRPr>
          </a:p>
          <a:p>
            <a:endParaRPr lang="pt-BR" dirty="0"/>
          </a:p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Containers são mais leves e mais rápidos para iniciar e parar em comparação com as máquinas virtuais. Como eles compartilham o kernel do SO e não precisam inicializar um sistema operacional completo, o tempo de inicialização é reduzido e a implantação de aplicações se torna mais rápida.</a:t>
            </a: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pt-B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Como são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idependentes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de plataforma, a gente não tem o famoso na minha máquina funciona</a:t>
            </a:r>
            <a:br>
              <a:rPr lang="pt-BR" dirty="0"/>
            </a:br>
            <a:br>
              <a:rPr lang="pt-BR" dirty="0"/>
            </a:br>
            <a:endParaRPr lang="pt-BR" b="0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93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Objetivo ser um PAAS de hospedagem de aplicações em nuvem e que rodasse qualquer linguagem ao contrário do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Heroku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que só rodava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ruby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2800" b="0" dirty="0">
              <a:effectLst/>
            </a:endParaRPr>
          </a:p>
          <a:p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LXC (Linux Containers) é uma tecnologia de virtualização baseada em contêineres para o sistema operacional Linux. De maneira simples, ele permite executar múltiplas instâncias isoladas de sistemas Linux no mesmo computador ou servidor, compartilhando o mesmo kernel, mas mantendo o isolamento dos processos, rede, armazenamento e outros recursos. Isso torna o LXC mais leve e eficiente em comparação com a virtualização tradicional, que requer a execução de sistemas operacionais completos em cada máquina virtual.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35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imagens Docker são como um bolo com várias camadas. Cada camada adiciona um pedaço do bolo até que ele esteja completo.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primeira camada é chamada de "imagem base", que é a base de todo o bolo. É como a base de um bolo, que pode ser um bolo de chocolate ou um bolo de cenoura. Geralmente o sistema operacional e outras ferramentas básicas.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segunda camada é chamada de "imagem de aplicativo", que adiciona o aplicativo que você deseja executar. É como a camada do meio de um bolo, que pode ser uma camada de recheio ou frutas. Supondo que seja uma aplicação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é nessa camada que é adicionada ali o interpretador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terceira, é a que adiciona outra camada de recheio, um recheio mais completo, onde a gente instala as dependências do nosso app Python, como bibliotecas, pacotes, etc.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quarta camada é chamada de "imagem de configuração", que adiciona os arquivos do nosso aplicativo ali. É como a camada superior de um bolo, que pode ser a cobertura ou decorações.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Todas essas camadas juntas formam uma imagem Docker completa, que é como um bolo completo e pronto para ser servido.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8C9F5-1B22-470D-9EAB-1CD381A0B32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11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718A-9900-4E74-BFF8-6C6670BC4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D5D9C3-911D-4D7F-B7C5-889E9EF7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3366F-3E97-485E-80B1-5C83737D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92B85-840A-42A9-8FFF-65346E09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E6D302-5658-4A01-A5C8-680BE59F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4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478D6-14CB-48C6-A8C4-6B5ED43F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9D3163-BB49-43D1-8217-4A67ACC4D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C0E620-DCA1-4295-AA13-FA9FB600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363779-D142-4B2C-B128-F154526A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D37A43-0C11-42FC-8F4B-A694CD88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0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D4038F-4C33-4F7E-817E-B4911D72C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C92D8E-5D96-46FB-B9BD-B67DFBC88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546D0E-628D-4EB3-A5AD-33954F78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F2CA13-D6B2-4C79-A190-568134B2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E024A-380F-44E4-856D-AFB5ED2C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2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D68C-5070-498D-8E96-B38BD537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BC1DA3-1142-433E-B6C8-064D2F4A3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C3B9A1-2C18-4D9D-9501-EBF18435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CB41ED-0A51-424B-A0DA-9F4A71A9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F7EA99-7764-40A5-8681-FF610743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1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68C7A-AC10-4075-9B6F-08609960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E01380-B744-4D4E-A747-F400D96BB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AE5C9F-DC0C-4E0B-9918-08D78E42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8D3D24-2A82-499D-95CA-AAFAD44D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8593B0-9ABF-42B2-9FB8-9F892B09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48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50F68-72E1-4AE2-A673-D982EC6C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F83540-DA4B-4B97-9024-B7EDD451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160939-2C21-4D03-B9DA-08F4C2A0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02BEB0-4E9C-4E96-A911-0AF9FA97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ACD441-47AA-42D1-8D94-D9CB1D28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EDE759-8072-4B69-BBE0-6151CE40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80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8DBD9-9EF7-430A-8A60-B97D475D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BBFBC5-E80D-4018-8CC1-20E50DD04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2B30DC-4F58-4A19-888B-E40052674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84261C-A0B0-4932-A924-D426A0D84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FD85E6E-A69B-4CC5-B5AE-AEE943A31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8DBE35-4D59-4113-8B18-AF8DF4E2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617B35-A881-4618-A0B0-8392D800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FEBECB0-6969-4150-B08F-2D3793FB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849E-6CAE-4C00-B917-CCF299DC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8F608A-D40C-4302-ADCE-7565C6ED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279C62-55B4-4131-9733-F2963A5E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88013BE-DD26-4048-9928-6C5DBDCD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4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A14E2C-78EC-4AD2-A2DC-59976C24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E3F85E-3004-427B-8E58-43FC3A4A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A8F48B-1E57-4B0F-8835-E85D3265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8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374F1-EB7D-4BEC-B030-E1613058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BCB5E-5E87-4143-AFB7-2411C731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4CAD00-4673-4022-8271-72D65C33C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7C7111-CF2F-4AA5-93A7-E0EA04C5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18B540-F87D-4B05-AC8E-3DE49E67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C5686C-02D8-4FD2-9C20-6B5AFA56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5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140E3-4263-40D2-8D0A-D95584ED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00B1CE-29F0-49F8-88E3-A92F4846B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0324FB-67D1-4A3D-AB1D-D24FEDD9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FC4157-0A54-42B4-B815-477CE080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34D5E7-01FB-4565-83C1-EDB080FD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D0207A-EB9B-4688-A347-934B1265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9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1BFD3B-559E-4420-AB49-0520C34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A0A8D1-CB38-45A3-ADAA-FE126AAF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D950F4-CC73-40B5-9866-CBC298A38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3C30-2233-4244-AF0A-CFE07BC5464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B53B0-CD68-48E8-82C4-CC585EC11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7CCEF-2B18-42B3-9D39-5D6361105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D9A52-1B45-4402-BA1D-2BC7C7A7D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17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10" Type="http://schemas.microsoft.com/office/2007/relationships/hdphoto" Target="../media/hdphoto7.wdp"/><Relationship Id="rId4" Type="http://schemas.microsoft.com/office/2007/relationships/hdphoto" Target="../media/hdphoto9.wdp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microsoft.com/office/2007/relationships/hdphoto" Target="../media/hdphoto13.wdp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8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5.wdp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mesa, cheio, verde&#10;&#10;Descrição gerada automaticamente">
            <a:extLst>
              <a:ext uri="{FF2B5EF4-FFF2-40B4-BE49-F238E27FC236}">
                <a16:creationId xmlns:a16="http://schemas.microsoft.com/office/drawing/2014/main" id="{2186C1FA-3DAA-C295-058B-F8835185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A5ACDB9E-47F6-A60A-AA3F-57D92642B6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5046257"/>
            <a:ext cx="1640114" cy="14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ulo">
            <a:extLst>
              <a:ext uri="{FF2B5EF4-FFF2-40B4-BE49-F238E27FC236}">
                <a16:creationId xmlns:a16="http://schemas.microsoft.com/office/drawing/2014/main" id="{F848B1F0-8F26-74C8-8ECB-8AFC5DC62227}"/>
              </a:ext>
            </a:extLst>
          </p:cNvPr>
          <p:cNvSpPr txBox="1"/>
          <p:nvPr/>
        </p:nvSpPr>
        <p:spPr>
          <a:xfrm>
            <a:off x="790167" y="1363759"/>
            <a:ext cx="1061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J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o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g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a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n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d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o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 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s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u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p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e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r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m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a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r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i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o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 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c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o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m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 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c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o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n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t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a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i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n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e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FFD622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r</a:t>
            </a:r>
            <a:r>
              <a:rPr lang="pt-BR" sz="5400" dirty="0">
                <a:ln w="285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dist="114300" dir="1200000" sx="102000" sy="102000" algn="ctr" rotWithShape="0">
                    <a:schemeClr val="tx1"/>
                  </a:outerShdw>
                </a:effectLst>
                <a:latin typeface="Super Mario 256" pitchFamily="2" charset="0"/>
              </a:rPr>
              <a:t>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A6A797-435C-4DA8-B2AB-E9732837F942}"/>
              </a:ext>
            </a:extLst>
          </p:cNvPr>
          <p:cNvSpPr txBox="1"/>
          <p:nvPr/>
        </p:nvSpPr>
        <p:spPr>
          <a:xfrm>
            <a:off x="2893641" y="963649"/>
            <a:ext cx="6899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Super Mario World" panose="00000400000000000000" pitchFamily="2" charset="0"/>
              </a:rPr>
              <a:t>USANDO A DIVERSAO A NOSSO FAVOR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558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0088 L 0.97656 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9D08E902-152A-F20A-B6D7-C25631FD15EE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C58D51F-7471-4999-593C-34BAD584F19D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CE4114-355D-CA4F-5CA8-022AFF0B385F}"/>
              </a:ext>
            </a:extLst>
          </p:cNvPr>
          <p:cNvGrpSpPr/>
          <p:nvPr/>
        </p:nvGrpSpPr>
        <p:grpSpPr>
          <a:xfrm>
            <a:off x="6640281" y="1964817"/>
            <a:ext cx="3173488" cy="3975936"/>
            <a:chOff x="8441631" y="1634896"/>
            <a:chExt cx="2945556" cy="3653786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E526CA9F-6D74-FC69-970B-9469F1F81673}"/>
                </a:ext>
              </a:extLst>
            </p:cNvPr>
            <p:cNvGrpSpPr/>
            <p:nvPr/>
          </p:nvGrpSpPr>
          <p:grpSpPr>
            <a:xfrm>
              <a:off x="8441631" y="1634896"/>
              <a:ext cx="2945556" cy="3106844"/>
              <a:chOff x="8452517" y="1577836"/>
              <a:chExt cx="2945556" cy="3106844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D4778974-1E02-93BE-C790-3EAEE51905AF}"/>
                  </a:ext>
                </a:extLst>
              </p:cNvPr>
              <p:cNvGrpSpPr/>
              <p:nvPr/>
            </p:nvGrpSpPr>
            <p:grpSpPr>
              <a:xfrm>
                <a:off x="8452517" y="1998242"/>
                <a:ext cx="2945556" cy="2686438"/>
                <a:chOff x="4399585" y="2812007"/>
                <a:chExt cx="2945556" cy="2686438"/>
              </a:xfrm>
            </p:grpSpPr>
            <p:grpSp>
              <p:nvGrpSpPr>
                <p:cNvPr id="43" name="Agrupar 42">
                  <a:extLst>
                    <a:ext uri="{FF2B5EF4-FFF2-40B4-BE49-F238E27FC236}">
                      <a16:creationId xmlns:a16="http://schemas.microsoft.com/office/drawing/2014/main" id="{3677F9DA-A3AF-3D1F-AC8B-976566BC2E07}"/>
                    </a:ext>
                  </a:extLst>
                </p:cNvPr>
                <p:cNvGrpSpPr/>
                <p:nvPr/>
              </p:nvGrpSpPr>
              <p:grpSpPr>
                <a:xfrm>
                  <a:off x="4399585" y="2812007"/>
                  <a:ext cx="2945556" cy="1919350"/>
                  <a:chOff x="1193180" y="2816397"/>
                  <a:chExt cx="2945556" cy="1919350"/>
                </a:xfrm>
              </p:grpSpPr>
              <p:sp>
                <p:nvSpPr>
                  <p:cNvPr id="45" name="Retângulo 44">
                    <a:extLst>
                      <a:ext uri="{FF2B5EF4-FFF2-40B4-BE49-F238E27FC236}">
                        <a16:creationId xmlns:a16="http://schemas.microsoft.com/office/drawing/2014/main" id="{D41CB5E1-C87F-5296-44B0-03CE3499F52F}"/>
                      </a:ext>
                    </a:extLst>
                  </p:cNvPr>
                  <p:cNvSpPr/>
                  <p:nvPr/>
                </p:nvSpPr>
                <p:spPr>
                  <a:xfrm>
                    <a:off x="1193180" y="2830103"/>
                    <a:ext cx="1349298" cy="381931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sz="900" b="1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BINS/LIBS</a:t>
                    </a:r>
                  </a:p>
                </p:txBody>
              </p:sp>
              <p:sp>
                <p:nvSpPr>
                  <p:cNvPr id="46" name="Retângulo 45">
                    <a:extLst>
                      <a:ext uri="{FF2B5EF4-FFF2-40B4-BE49-F238E27FC236}">
                        <a16:creationId xmlns:a16="http://schemas.microsoft.com/office/drawing/2014/main" id="{40128F5A-711F-AAA5-D219-87AF0A9A129A}"/>
                      </a:ext>
                    </a:extLst>
                  </p:cNvPr>
                  <p:cNvSpPr/>
                  <p:nvPr/>
                </p:nvSpPr>
                <p:spPr>
                  <a:xfrm>
                    <a:off x="2789438" y="2816397"/>
                    <a:ext cx="1349298" cy="391594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sz="900" b="1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BINS/LIBS</a:t>
                    </a:r>
                  </a:p>
                </p:txBody>
              </p:sp>
              <p:sp>
                <p:nvSpPr>
                  <p:cNvPr id="47" name="Retângulo 46">
                    <a:extLst>
                      <a:ext uri="{FF2B5EF4-FFF2-40B4-BE49-F238E27FC236}">
                        <a16:creationId xmlns:a16="http://schemas.microsoft.com/office/drawing/2014/main" id="{058B9CC0-0E22-DD29-47F2-CD3BABD3DAA1}"/>
                      </a:ext>
                    </a:extLst>
                  </p:cNvPr>
                  <p:cNvSpPr/>
                  <p:nvPr/>
                </p:nvSpPr>
                <p:spPr>
                  <a:xfrm>
                    <a:off x="1193180" y="3251184"/>
                    <a:ext cx="2945556" cy="72335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/>
                      <a:t>CONTAINER ENGINE</a:t>
                    </a:r>
                    <a:endParaRPr lang="pt-BR" dirty="0"/>
                  </a:p>
                </p:txBody>
              </p:sp>
              <p:sp>
                <p:nvSpPr>
                  <p:cNvPr id="48" name="Retângulo 47">
                    <a:extLst>
                      <a:ext uri="{FF2B5EF4-FFF2-40B4-BE49-F238E27FC236}">
                        <a16:creationId xmlns:a16="http://schemas.microsoft.com/office/drawing/2014/main" id="{94CB2DCD-7D92-E1A4-DC92-45749E92B533}"/>
                      </a:ext>
                    </a:extLst>
                  </p:cNvPr>
                  <p:cNvSpPr/>
                  <p:nvPr/>
                </p:nvSpPr>
                <p:spPr>
                  <a:xfrm>
                    <a:off x="1193180" y="4012391"/>
                    <a:ext cx="2945556" cy="723356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/>
                      <a:t>SISTEMA OPERACIONAL </a:t>
                    </a:r>
                  </a:p>
                  <a:p>
                    <a:pPr algn="ctr"/>
                    <a:r>
                      <a:rPr lang="pt-BR" b="1" dirty="0"/>
                      <a:t>HOSPEDEIRO</a:t>
                    </a:r>
                    <a:endParaRPr lang="pt-BR" dirty="0"/>
                  </a:p>
                </p:txBody>
              </p:sp>
            </p:grpSp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0706BC65-B028-7830-014F-A6409F856D27}"/>
                    </a:ext>
                  </a:extLst>
                </p:cNvPr>
                <p:cNvSpPr/>
                <p:nvPr/>
              </p:nvSpPr>
              <p:spPr>
                <a:xfrm>
                  <a:off x="4399585" y="4775089"/>
                  <a:ext cx="2945556" cy="72335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/>
                    <a:t>HARDWARE</a:t>
                  </a:r>
                  <a:endParaRPr lang="pt-BR" dirty="0"/>
                </a:p>
              </p:txBody>
            </p:sp>
          </p:grp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2FF33D73-3FF4-925B-B3A7-F61DE3A752EB}"/>
                  </a:ext>
                </a:extLst>
              </p:cNvPr>
              <p:cNvSpPr/>
              <p:nvPr/>
            </p:nvSpPr>
            <p:spPr>
              <a:xfrm>
                <a:off x="8452517" y="1584210"/>
                <a:ext cx="1349298" cy="41694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50000"/>
                      </a:schemeClr>
                    </a:solidFill>
                  </a:rPr>
                  <a:t>APLICAÇÃO</a:t>
                </a:r>
                <a:endParaRPr lang="pt-BR" sz="1400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40EAE3C0-9BA2-D60F-30FE-324B51EF6F45}"/>
                  </a:ext>
                </a:extLst>
              </p:cNvPr>
              <p:cNvSpPr/>
              <p:nvPr/>
            </p:nvSpPr>
            <p:spPr>
              <a:xfrm>
                <a:off x="10048775" y="1577836"/>
                <a:ext cx="1349298" cy="41694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50000"/>
                      </a:schemeClr>
                    </a:solidFill>
                  </a:rPr>
                  <a:t>APLICAÇÃO</a:t>
                </a:r>
                <a:endParaRPr lang="pt-BR" sz="1400" dirty="0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984CB4A-8939-D6C3-891C-E378F4C46065}"/>
                </a:ext>
              </a:extLst>
            </p:cNvPr>
            <p:cNvSpPr txBox="1"/>
            <p:nvPr/>
          </p:nvSpPr>
          <p:spPr>
            <a:xfrm>
              <a:off x="9051716" y="4919350"/>
              <a:ext cx="172538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badi" panose="020B0604020202020204" pitchFamily="34" charset="0"/>
                </a:rPr>
                <a:t>CONTAINER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B922DCD5-DEEC-A696-F7AF-B7D9D345EC7A}"/>
              </a:ext>
            </a:extLst>
          </p:cNvPr>
          <p:cNvGrpSpPr/>
          <p:nvPr/>
        </p:nvGrpSpPr>
        <p:grpSpPr>
          <a:xfrm>
            <a:off x="2436943" y="1820033"/>
            <a:ext cx="2945556" cy="4098405"/>
            <a:chOff x="1344388" y="1429762"/>
            <a:chExt cx="2945556" cy="40984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C70A475-C606-850F-8F6C-01893A5F0DC3}"/>
                </a:ext>
              </a:extLst>
            </p:cNvPr>
            <p:cNvGrpSpPr/>
            <p:nvPr/>
          </p:nvGrpSpPr>
          <p:grpSpPr>
            <a:xfrm>
              <a:off x="1344388" y="1862639"/>
              <a:ext cx="2945556" cy="3665528"/>
              <a:chOff x="8441631" y="1623154"/>
              <a:chExt cx="2945556" cy="3665528"/>
            </a:xfrm>
          </p:grpSpPr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563EEC93-E169-DF81-6895-66F6AFA9E9BD}"/>
                  </a:ext>
                </a:extLst>
              </p:cNvPr>
              <p:cNvGrpSpPr/>
              <p:nvPr/>
            </p:nvGrpSpPr>
            <p:grpSpPr>
              <a:xfrm>
                <a:off x="8441631" y="1623154"/>
                <a:ext cx="2945556" cy="3118586"/>
                <a:chOff x="8452517" y="1566094"/>
                <a:chExt cx="2945556" cy="3118586"/>
              </a:xfrm>
            </p:grpSpPr>
            <p:grpSp>
              <p:nvGrpSpPr>
                <p:cNvPr id="21" name="Agrupar 20">
                  <a:extLst>
                    <a:ext uri="{FF2B5EF4-FFF2-40B4-BE49-F238E27FC236}">
                      <a16:creationId xmlns:a16="http://schemas.microsoft.com/office/drawing/2014/main" id="{9C678831-1257-AA64-8C2D-1A9AC34A565D}"/>
                    </a:ext>
                  </a:extLst>
                </p:cNvPr>
                <p:cNvGrpSpPr/>
                <p:nvPr/>
              </p:nvGrpSpPr>
              <p:grpSpPr>
                <a:xfrm>
                  <a:off x="8452517" y="2007116"/>
                  <a:ext cx="2945556" cy="2677564"/>
                  <a:chOff x="4399585" y="2820881"/>
                  <a:chExt cx="2945556" cy="2677564"/>
                </a:xfrm>
              </p:grpSpPr>
              <p:grpSp>
                <p:nvGrpSpPr>
                  <p:cNvPr id="26" name="Agrupar 25">
                    <a:extLst>
                      <a:ext uri="{FF2B5EF4-FFF2-40B4-BE49-F238E27FC236}">
                        <a16:creationId xmlns:a16="http://schemas.microsoft.com/office/drawing/2014/main" id="{1FD8B401-EAF4-9A95-56AC-26449BF98F92}"/>
                      </a:ext>
                    </a:extLst>
                  </p:cNvPr>
                  <p:cNvGrpSpPr/>
                  <p:nvPr/>
                </p:nvGrpSpPr>
                <p:grpSpPr>
                  <a:xfrm>
                    <a:off x="4399585" y="2820881"/>
                    <a:ext cx="2945556" cy="1910476"/>
                    <a:chOff x="1193180" y="2825271"/>
                    <a:chExt cx="2945556" cy="1910476"/>
                  </a:xfrm>
                </p:grpSpPr>
                <p:sp>
                  <p:nvSpPr>
                    <p:cNvPr id="28" name="Retângulo 27">
                      <a:extLst>
                        <a:ext uri="{FF2B5EF4-FFF2-40B4-BE49-F238E27FC236}">
                          <a16:creationId xmlns:a16="http://schemas.microsoft.com/office/drawing/2014/main" id="{2FE86ABB-C629-A282-C8C6-D77C07F46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2830103"/>
                      <a:ext cx="1349298" cy="381931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SISTEMA</a:t>
                      </a:r>
                      <a:r>
                        <a:rPr lang="pt-B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pt-BR" sz="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OPERACIONAL CONVIDADO</a:t>
                      </a:r>
                    </a:p>
                  </p:txBody>
                </p:sp>
                <p:sp>
                  <p:nvSpPr>
                    <p:cNvPr id="29" name="Retângulo 28">
                      <a:extLst>
                        <a:ext uri="{FF2B5EF4-FFF2-40B4-BE49-F238E27FC236}">
                          <a16:creationId xmlns:a16="http://schemas.microsoft.com/office/drawing/2014/main" id="{72D10017-B348-3D3A-2217-1BEEBA848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926" y="2825271"/>
                      <a:ext cx="1349298" cy="391594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SISTEMA</a:t>
                      </a:r>
                      <a:r>
                        <a:rPr lang="pt-B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pt-BR" sz="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OPERACIONAL CONVIDADO</a:t>
                      </a:r>
                      <a:endParaRPr lang="pt-BR" sz="800" dirty="0"/>
                    </a:p>
                  </p:txBody>
                </p:sp>
                <p:sp>
                  <p:nvSpPr>
                    <p:cNvPr id="30" name="Retângulo 29">
                      <a:extLst>
                        <a:ext uri="{FF2B5EF4-FFF2-40B4-BE49-F238E27FC236}">
                          <a16:creationId xmlns:a16="http://schemas.microsoft.com/office/drawing/2014/main" id="{9B081A81-1439-1B50-DB91-9EE6BDC41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3251184"/>
                      <a:ext cx="2945556" cy="723356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HYPERVISOR</a:t>
                      </a:r>
                      <a:endParaRPr lang="pt-BR" dirty="0"/>
                    </a:p>
                  </p:txBody>
                </p:sp>
                <p:sp>
                  <p:nvSpPr>
                    <p:cNvPr id="31" name="Retângulo 30">
                      <a:extLst>
                        <a:ext uri="{FF2B5EF4-FFF2-40B4-BE49-F238E27FC236}">
                          <a16:creationId xmlns:a16="http://schemas.microsoft.com/office/drawing/2014/main" id="{32582B38-204F-1FB0-AC10-3F7D49E0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4012391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SISTEMA OPERACIONAL </a:t>
                      </a:r>
                    </a:p>
                    <a:p>
                      <a:pPr algn="ctr"/>
                      <a:r>
                        <a:rPr lang="pt-BR" b="1" dirty="0"/>
                        <a:t>HOSPEDEIRO</a:t>
                      </a:r>
                      <a:endParaRPr lang="pt-BR" dirty="0"/>
                    </a:p>
                  </p:txBody>
                </p:sp>
              </p:grpSp>
              <p:sp>
                <p:nvSpPr>
                  <p:cNvPr id="27" name="Retângulo 26">
                    <a:extLst>
                      <a:ext uri="{FF2B5EF4-FFF2-40B4-BE49-F238E27FC236}">
                        <a16:creationId xmlns:a16="http://schemas.microsoft.com/office/drawing/2014/main" id="{79A06CBD-76F2-5F3C-3A22-FEAB1A69724B}"/>
                      </a:ext>
                    </a:extLst>
                  </p:cNvPr>
                  <p:cNvSpPr/>
                  <p:nvPr/>
                </p:nvSpPr>
                <p:spPr>
                  <a:xfrm>
                    <a:off x="4399585" y="4775089"/>
                    <a:ext cx="2945556" cy="723356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/>
                      <a:t>HARDWARE</a:t>
                    </a:r>
                    <a:endParaRPr lang="pt-BR" dirty="0"/>
                  </a:p>
                </p:txBody>
              </p:sp>
            </p:grp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79C7D261-519A-7C49-D1DB-812D33332C06}"/>
                    </a:ext>
                  </a:extLst>
                </p:cNvPr>
                <p:cNvSpPr/>
                <p:nvPr/>
              </p:nvSpPr>
              <p:spPr>
                <a:xfrm>
                  <a:off x="8452517" y="1571893"/>
                  <a:ext cx="1349298" cy="416945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BINS/LIBS</a:t>
                  </a:r>
                  <a:endParaRPr lang="pt-BR" sz="1400" dirty="0"/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3C6519FD-D6A9-DF26-3AD3-453A0715A831}"/>
                    </a:ext>
                  </a:extLst>
                </p:cNvPr>
                <p:cNvSpPr/>
                <p:nvPr/>
              </p:nvSpPr>
              <p:spPr>
                <a:xfrm>
                  <a:off x="10038263" y="1566094"/>
                  <a:ext cx="1349298" cy="416945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BINS/LIBS</a:t>
                  </a:r>
                  <a:endParaRPr lang="pt-BR" sz="1400" dirty="0"/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8B4A2E2-3C89-F9E9-B5C4-F3E7D492C5DC}"/>
                  </a:ext>
                </a:extLst>
              </p:cNvPr>
              <p:cNvSpPr txBox="1"/>
              <p:nvPr/>
            </p:nvSpPr>
            <p:spPr>
              <a:xfrm>
                <a:off x="9051716" y="4919350"/>
                <a:ext cx="172538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latin typeface="Abadi" panose="020B0604020202020204" pitchFamily="34" charset="0"/>
                  </a:rPr>
                  <a:t>VM</a:t>
                </a:r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099B201-5C9E-A271-8E0B-0E83AFC14DD6}"/>
                </a:ext>
              </a:extLst>
            </p:cNvPr>
            <p:cNvSpPr/>
            <p:nvPr/>
          </p:nvSpPr>
          <p:spPr>
            <a:xfrm>
              <a:off x="1344388" y="1431523"/>
              <a:ext cx="1349298" cy="4169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bg2">
                      <a:lumMod val="50000"/>
                    </a:schemeClr>
                  </a:solidFill>
                </a:rPr>
                <a:t>APLICAÇÃO</a:t>
              </a:r>
              <a:endParaRPr lang="pt-BR" sz="1400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87F8A72A-A425-7FEE-8F0A-200DB8D154A2}"/>
                </a:ext>
              </a:extLst>
            </p:cNvPr>
            <p:cNvSpPr/>
            <p:nvPr/>
          </p:nvSpPr>
          <p:spPr>
            <a:xfrm>
              <a:off x="2930134" y="1429762"/>
              <a:ext cx="1349298" cy="4169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bg2">
                      <a:lumMod val="50000"/>
                    </a:schemeClr>
                  </a:solidFill>
                </a:rPr>
                <a:t>APLICAÇÃO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18453"/>
      </p:ext>
    </p:extLst>
  </p:cSld>
  <p:clrMapOvr>
    <a:masterClrMapping/>
  </p:clrMapOvr>
  <p:transition spd="slow" advTm="3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B771D3E-DCEE-03BB-1B56-2ED4F8FFF405}"/>
              </a:ext>
            </a:extLst>
          </p:cNvPr>
          <p:cNvGrpSpPr/>
          <p:nvPr/>
        </p:nvGrpSpPr>
        <p:grpSpPr>
          <a:xfrm>
            <a:off x="-471553" y="2420935"/>
            <a:ext cx="5565125" cy="2777029"/>
            <a:chOff x="1360792" y="2165106"/>
            <a:chExt cx="4820419" cy="2761907"/>
          </a:xfrm>
        </p:grpSpPr>
        <p:pic>
          <p:nvPicPr>
            <p:cNvPr id="3" name="Picture 2" descr="Alternatives to Docker Container - Mobilise Cloud">
              <a:extLst>
                <a:ext uri="{FF2B5EF4-FFF2-40B4-BE49-F238E27FC236}">
                  <a16:creationId xmlns:a16="http://schemas.microsoft.com/office/drawing/2014/main" id="{DE95DEAF-5691-B2D1-7B1E-2326F5F67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792" y="2165106"/>
              <a:ext cx="4820419" cy="252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3A8F3CB6-D90D-F5CF-60BE-4CDFF3F43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2818785" y="3133748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07009800-2445-38F6-B3D8-80D20A3AF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1411" y="3139081"/>
              <a:ext cx="1728465" cy="1787932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AEC61E6B-1B96-87D9-9020-B66578127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1864991" y="3010103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139AD46-CB20-300B-B055-C7078F8E8D1C}"/>
              </a:ext>
            </a:extLst>
          </p:cNvPr>
          <p:cNvGrpSpPr/>
          <p:nvPr/>
        </p:nvGrpSpPr>
        <p:grpSpPr>
          <a:xfrm>
            <a:off x="3464086" y="2436343"/>
            <a:ext cx="5565125" cy="2777029"/>
            <a:chOff x="1360792" y="2165106"/>
            <a:chExt cx="4820419" cy="2761907"/>
          </a:xfrm>
        </p:grpSpPr>
        <p:pic>
          <p:nvPicPr>
            <p:cNvPr id="42" name="Picture 2" descr="Alternatives to Docker Container - Mobilise Cloud">
              <a:extLst>
                <a:ext uri="{FF2B5EF4-FFF2-40B4-BE49-F238E27FC236}">
                  <a16:creationId xmlns:a16="http://schemas.microsoft.com/office/drawing/2014/main" id="{AE3F48DA-5105-5CE2-B4B6-E5C271C75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792" y="2165106"/>
              <a:ext cx="4820419" cy="252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B82B50C0-3E6F-8466-E4CD-BE6C6F800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2818785" y="3133748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8B7B94F0-9E37-A389-8BE2-A0A36D5D6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1411" y="3139081"/>
              <a:ext cx="1728465" cy="1787932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30080394-F9F0-C478-01D6-40139DBBE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1864991" y="3010103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A91CACF-34D1-5973-3004-A334CC52B16B}"/>
              </a:ext>
            </a:extLst>
          </p:cNvPr>
          <p:cNvGrpSpPr/>
          <p:nvPr/>
        </p:nvGrpSpPr>
        <p:grpSpPr>
          <a:xfrm>
            <a:off x="7169575" y="2479723"/>
            <a:ext cx="5565125" cy="2777029"/>
            <a:chOff x="1360792" y="2165106"/>
            <a:chExt cx="4820419" cy="2761907"/>
          </a:xfrm>
        </p:grpSpPr>
        <p:pic>
          <p:nvPicPr>
            <p:cNvPr id="47" name="Picture 2" descr="Alternatives to Docker Container - Mobilise Cloud">
              <a:extLst>
                <a:ext uri="{FF2B5EF4-FFF2-40B4-BE49-F238E27FC236}">
                  <a16:creationId xmlns:a16="http://schemas.microsoft.com/office/drawing/2014/main" id="{53875DA0-4574-22E9-DD0D-E99E3603E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792" y="2165106"/>
              <a:ext cx="4820419" cy="252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B7EA4348-84F4-0161-16A1-583E34E76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2818785" y="3133748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A2E71571-E9DB-CD13-A8AD-FDED6455D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1411" y="3139081"/>
              <a:ext cx="1728465" cy="1787932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BC9DCFD8-C855-3AEB-8099-2DAD7C927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1864991" y="3010103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617B013E-1A73-D56D-CFF7-C62DAB239383}"/>
              </a:ext>
            </a:extLst>
          </p:cNvPr>
          <p:cNvSpPr/>
          <p:nvPr/>
        </p:nvSpPr>
        <p:spPr>
          <a:xfrm>
            <a:off x="1303923" y="4957433"/>
            <a:ext cx="1308431" cy="517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PHP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2D316F6E-5A5D-AF86-9EAB-8293BBBEEA66}"/>
              </a:ext>
            </a:extLst>
          </p:cNvPr>
          <p:cNvSpPr/>
          <p:nvPr/>
        </p:nvSpPr>
        <p:spPr>
          <a:xfrm>
            <a:off x="5578801" y="4972841"/>
            <a:ext cx="1308431" cy="517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JOGUINHO DO SUPERMARIO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4A0024F-DB48-A4FF-C637-F1C67289010F}"/>
              </a:ext>
            </a:extLst>
          </p:cNvPr>
          <p:cNvSpPr/>
          <p:nvPr/>
        </p:nvSpPr>
        <p:spPr>
          <a:xfrm>
            <a:off x="9410386" y="5023686"/>
            <a:ext cx="1308431" cy="517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NGI</a:t>
            </a:r>
            <a:r>
              <a:rPr lang="pt-BR" b="1" dirty="0">
                <a:solidFill>
                  <a:schemeClr val="tx1"/>
                </a:solidFill>
              </a:rPr>
              <a:t>NX</a:t>
            </a:r>
            <a:endParaRPr lang="pt-BR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45007"/>
      </p:ext>
    </p:extLst>
  </p:cSld>
  <p:clrMapOvr>
    <a:masterClrMapping/>
  </p:clrMapOvr>
  <p:transition spd="slow" advTm="3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pic>
        <p:nvPicPr>
          <p:cNvPr id="47" name="Picture 2" descr="Alternatives to Docker Container - Mobilise Cloud">
            <a:extLst>
              <a:ext uri="{FF2B5EF4-FFF2-40B4-BE49-F238E27FC236}">
                <a16:creationId xmlns:a16="http://schemas.microsoft.com/office/drawing/2014/main" id="{53875DA0-4574-22E9-DD0D-E99E3603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4850" y="1249746"/>
            <a:ext cx="9886482" cy="4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B0C080-C0E8-D5C4-A502-80BC77DFD20A}"/>
              </a:ext>
            </a:extLst>
          </p:cNvPr>
          <p:cNvSpPr txBox="1"/>
          <p:nvPr/>
        </p:nvSpPr>
        <p:spPr>
          <a:xfrm>
            <a:off x="6150534" y="2610129"/>
            <a:ext cx="5486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container é um bloco isolado, que emula nossa aplicação, é como se fosse um binário que compartilha o kernel do sistema operacional host.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sz="1800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433222"/>
      </p:ext>
    </p:extLst>
  </p:cSld>
  <p:clrMapOvr>
    <a:masterClrMapping/>
  </p:clrMapOvr>
  <p:transition spd="slow" advTm="30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B548C7-3B62-BBBF-D52E-05C9EFC45246}"/>
              </a:ext>
            </a:extLst>
          </p:cNvPr>
          <p:cNvSpPr txBox="1"/>
          <p:nvPr/>
        </p:nvSpPr>
        <p:spPr>
          <a:xfrm>
            <a:off x="556834" y="2521919"/>
            <a:ext cx="1104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Namespaces: isolar recursos do sistema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Cgroups: gerenciar e limitar o uso de recursos</a:t>
            </a:r>
          </a:p>
          <a:p>
            <a:pPr algn="just"/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sz="1800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390A04-DDF2-B7E3-AE50-7443F39708F1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Tecnologias e componentes fundamentais</a:t>
            </a:r>
            <a:endParaRPr lang="pt-BR" sz="24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C9806A0-DBC0-CB44-211C-0081910BDEC5}"/>
              </a:ext>
            </a:extLst>
          </p:cNvPr>
          <p:cNvGrpSpPr/>
          <p:nvPr/>
        </p:nvGrpSpPr>
        <p:grpSpPr>
          <a:xfrm>
            <a:off x="-842889" y="3723116"/>
            <a:ext cx="13848122" cy="2470234"/>
            <a:chOff x="-842889" y="3723116"/>
            <a:chExt cx="13848122" cy="2470234"/>
          </a:xfrm>
        </p:grpSpPr>
        <p:pic>
          <p:nvPicPr>
            <p:cNvPr id="7" name="Picture 2" descr="Alternatives to Docker Container - Mobilise Cloud">
              <a:extLst>
                <a:ext uri="{FF2B5EF4-FFF2-40B4-BE49-F238E27FC236}">
                  <a16:creationId xmlns:a16="http://schemas.microsoft.com/office/drawing/2014/main" id="{5B13466F-6057-D468-8B4F-5C279E0A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42889" y="3723116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lternatives to Docker Container - Mobilise Cloud">
              <a:extLst>
                <a:ext uri="{FF2B5EF4-FFF2-40B4-BE49-F238E27FC236}">
                  <a16:creationId xmlns:a16="http://schemas.microsoft.com/office/drawing/2014/main" id="{56F411FA-2E1D-B9F0-7182-A25FA8AD1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84" y="3767997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lternatives to Docker Container - Mobilise Cloud">
              <a:extLst>
                <a:ext uri="{FF2B5EF4-FFF2-40B4-BE49-F238E27FC236}">
                  <a16:creationId xmlns:a16="http://schemas.microsoft.com/office/drawing/2014/main" id="{AFA67386-D807-6D11-202F-24C4AA16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829" y="3825304"/>
              <a:ext cx="5100391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lternatives to Docker Container - Mobilise Cloud">
              <a:extLst>
                <a:ext uri="{FF2B5EF4-FFF2-40B4-BE49-F238E27FC236}">
                  <a16:creationId xmlns:a16="http://schemas.microsoft.com/office/drawing/2014/main" id="{19E2483D-F174-2294-7398-FFAD47FEE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69" y="3905055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192083"/>
      </p:ext>
    </p:extLst>
  </p:cSld>
  <p:clrMapOvr>
    <a:masterClrMapping/>
  </p:clrMapOvr>
  <p:transition spd="slow" advTm="30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B548C7-3B62-BBBF-D52E-05C9EFC45246}"/>
              </a:ext>
            </a:extLst>
          </p:cNvPr>
          <p:cNvSpPr txBox="1"/>
          <p:nvPr/>
        </p:nvSpPr>
        <p:spPr>
          <a:xfrm>
            <a:off x="573368" y="2283578"/>
            <a:ext cx="11045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PID (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Process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 ID): Isola os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IDs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 de processo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Pixel Operator 8" panose="02000503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Network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Namespace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: Isola os recursos de rede, como interfaces, tabelas de roteamento e regras de firewall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br>
              <a:rPr lang="pt-BR" b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Mount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Namespace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: Isola os pontos de montagem do sistema de arquivos</a:t>
            </a:r>
            <a:endParaRPr lang="pt-BR" b="0" dirty="0">
              <a:solidFill>
                <a:schemeClr val="bg1"/>
              </a:solidFill>
              <a:effectLst/>
              <a:latin typeface="Pixel Operator 8" panose="02000503000000000000" pitchFamily="2" charset="0"/>
            </a:endParaRPr>
          </a:p>
          <a:p>
            <a:br>
              <a:rPr lang="pt-BR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User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Namespace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: Isola os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IDs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 de usuário e grupo</a:t>
            </a:r>
            <a:endParaRPr lang="pt-BR" dirty="0">
              <a:solidFill>
                <a:schemeClr val="bg1"/>
              </a:solidFill>
              <a:latin typeface="Pixel Operator 8" panose="02000503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390A04-DDF2-B7E3-AE50-7443F39708F1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NAMESPACES</a:t>
            </a:r>
            <a:endParaRPr lang="pt-BR" sz="24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94807"/>
      </p:ext>
    </p:extLst>
  </p:cSld>
  <p:clrMapOvr>
    <a:masterClrMapping/>
  </p:clrMapOvr>
  <p:transition spd="slow" advTm="3000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B548C7-3B62-BBBF-D52E-05C9EFC45246}"/>
              </a:ext>
            </a:extLst>
          </p:cNvPr>
          <p:cNvSpPr txBox="1"/>
          <p:nvPr/>
        </p:nvSpPr>
        <p:spPr>
          <a:xfrm>
            <a:off x="573368" y="2283578"/>
            <a:ext cx="11045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Limitação de CPU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Pixel Operator 8" panose="02000503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Gerenciamento de memória </a:t>
            </a:r>
            <a:br>
              <a:rPr lang="pt-BR" b="0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b="0" dirty="0">
              <a:solidFill>
                <a:schemeClr val="bg1"/>
              </a:solidFill>
              <a:effectLst/>
              <a:latin typeface="Pixel Operator 8" panose="02000503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Pixel Operator 8" panose="02000503000000000000" pitchFamily="2" charset="0"/>
              </a:rPr>
              <a:t>Controle de entrada/saída (I/O)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390A04-DDF2-B7E3-AE50-7443F39708F1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CGROUPS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46DB9F5-1184-8878-0274-3831DCAB3EBF}"/>
              </a:ext>
            </a:extLst>
          </p:cNvPr>
          <p:cNvGrpSpPr/>
          <p:nvPr/>
        </p:nvGrpSpPr>
        <p:grpSpPr>
          <a:xfrm>
            <a:off x="-842889" y="3723116"/>
            <a:ext cx="13848122" cy="2470234"/>
            <a:chOff x="-842889" y="3723116"/>
            <a:chExt cx="13848122" cy="2470234"/>
          </a:xfrm>
        </p:grpSpPr>
        <p:pic>
          <p:nvPicPr>
            <p:cNvPr id="17" name="Picture 2" descr="Alternatives to Docker Container - Mobilise Cloud">
              <a:extLst>
                <a:ext uri="{FF2B5EF4-FFF2-40B4-BE49-F238E27FC236}">
                  <a16:creationId xmlns:a16="http://schemas.microsoft.com/office/drawing/2014/main" id="{379DBA8B-2501-226D-A37E-7078EC72C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42889" y="3723116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lternatives to Docker Container - Mobilise Cloud">
              <a:extLst>
                <a:ext uri="{FF2B5EF4-FFF2-40B4-BE49-F238E27FC236}">
                  <a16:creationId xmlns:a16="http://schemas.microsoft.com/office/drawing/2014/main" id="{A394FF02-EDF9-78F2-D219-1994554CD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84" y="3767997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Alternatives to Docker Container - Mobilise Cloud">
              <a:extLst>
                <a:ext uri="{FF2B5EF4-FFF2-40B4-BE49-F238E27FC236}">
                  <a16:creationId xmlns:a16="http://schemas.microsoft.com/office/drawing/2014/main" id="{25C86C6B-94BD-55DA-E7E3-67CD615AA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829" y="3825304"/>
              <a:ext cx="5100391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lternatives to Docker Container - Mobilise Cloud">
              <a:extLst>
                <a:ext uri="{FF2B5EF4-FFF2-40B4-BE49-F238E27FC236}">
                  <a16:creationId xmlns:a16="http://schemas.microsoft.com/office/drawing/2014/main" id="{4034C65C-9407-B229-840B-565A6128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69" y="3905055"/>
              <a:ext cx="5020564" cy="22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7992952"/>
      </p:ext>
    </p:extLst>
  </p:cSld>
  <p:clrMapOvr>
    <a:masterClrMapping/>
  </p:clrMapOvr>
  <p:transition spd="slow" advTm="30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A20379CA-2B7A-0CA9-E4BA-0393DAB6EAC8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390A04-DDF2-B7E3-AE50-7443F39708F1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Porque usar containers?</a:t>
            </a:r>
          </a:p>
        </p:txBody>
      </p:sp>
      <p:pic>
        <p:nvPicPr>
          <p:cNvPr id="7" name="Picture 2" descr="Alternatives to Docker Container - Mobilise Cloud">
            <a:extLst>
              <a:ext uri="{FF2B5EF4-FFF2-40B4-BE49-F238E27FC236}">
                <a16:creationId xmlns:a16="http://schemas.microsoft.com/office/drawing/2014/main" id="{965D8547-4C09-8505-03C3-43E3B3BF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7096" y="1565251"/>
            <a:ext cx="10805385" cy="49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ontainer NOR: o que é e quais cuidados devo ter antes de utilizar?">
            <a:extLst>
              <a:ext uri="{FF2B5EF4-FFF2-40B4-BE49-F238E27FC236}">
                <a16:creationId xmlns:a16="http://schemas.microsoft.com/office/drawing/2014/main" id="{BE52EB4C-13DC-8CD3-BFC7-6CD9CEF51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2792" r="3381" b="17973"/>
          <a:stretch/>
        </p:blipFill>
        <p:spPr bwMode="auto">
          <a:xfrm>
            <a:off x="6784727" y="2624501"/>
            <a:ext cx="4814888" cy="26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13182"/>
      </p:ext>
    </p:extLst>
  </p:cSld>
  <p:clrMapOvr>
    <a:masterClrMapping/>
  </p:clrMapOvr>
  <p:transition spd="slow" advTm="30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92FFD-727E-4FE3-9E25-3A1B98CAF1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C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627BE55-8119-47A7-AEF0-174C99BB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035" t="7035" r="7035" b="7035"/>
          <a:stretch/>
        </p:blipFill>
        <p:spPr>
          <a:xfrm>
            <a:off x="0" y="275085"/>
            <a:ext cx="12192000" cy="6307830"/>
          </a:xfrm>
          <a:prstGeom prst="rect">
            <a:avLst/>
          </a:prstGeom>
          <a:ln>
            <a:noFill/>
          </a:ln>
        </p:spPr>
      </p:pic>
      <p:pic>
        <p:nvPicPr>
          <p:cNvPr id="63" name="Imagem 6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383FFB-8757-4A03-B9BC-E52E4406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3" t="-6595" r="2105" b="-1"/>
          <a:stretch/>
        </p:blipFill>
        <p:spPr>
          <a:xfrm>
            <a:off x="8567094" y="1053381"/>
            <a:ext cx="2574453" cy="758100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200B903-7CA9-A95B-79C9-FF175AFE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1" y="-557893"/>
            <a:ext cx="13556343" cy="7625443"/>
          </a:xfrm>
          <a:prstGeom prst="rect">
            <a:avLst/>
          </a:prstGeom>
        </p:spPr>
      </p:pic>
      <p:pic>
        <p:nvPicPr>
          <p:cNvPr id="7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EBAE343E-2BAB-B90B-4451-E1284F6560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66" y="3993892"/>
            <a:ext cx="1268034" cy="11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EA8AF30-982F-2FB7-6FA3-759746A721F9}"/>
              </a:ext>
            </a:extLst>
          </p:cNvPr>
          <p:cNvSpPr/>
          <p:nvPr/>
        </p:nvSpPr>
        <p:spPr>
          <a:xfrm>
            <a:off x="9273950" y="2961321"/>
            <a:ext cx="2598736" cy="10786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Super Mario World" panose="00000400000000000000" pitchFamily="2" charset="0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602293364"/>
      </p:ext>
    </p:extLst>
  </p:cSld>
  <p:clrMapOvr>
    <a:masterClrMapping/>
  </p:clrMapOvr>
  <p:transition spd="slow" advTm="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2.08333E-6 0.00047 C 0.00183 -0.03148 0.00222 -0.04629 0.00508 -0.07523 C 0.00573 -0.08217 0.00677 -0.08889 0.00768 -0.09583 C 0.00742 -0.09953 0.00755 -0.12476 0.0043 -0.13333 C -0.00247 -0.15069 0.00391 -0.12639 -0.00169 -0.14652 C -0.00221 -0.14884 -0.00312 -0.1537 -0.00312 -0.15347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pic>
        <p:nvPicPr>
          <p:cNvPr id="4" name="Picture 12" descr="Criando um Container do Docker (Sem o Docker!) - Blog 4Linux">
            <a:extLst>
              <a:ext uri="{FF2B5EF4-FFF2-40B4-BE49-F238E27FC236}">
                <a16:creationId xmlns:a16="http://schemas.microsoft.com/office/drawing/2014/main" id="{92FA7733-7D4F-3625-3631-2DE3B1AF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9" y="986351"/>
            <a:ext cx="11099008" cy="55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81341"/>
      </p:ext>
    </p:extLst>
  </p:cSld>
  <p:clrMapOvr>
    <a:masterClrMapping/>
  </p:clrMapOvr>
  <p:transition spd="slow" advTm="3000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pic>
        <p:nvPicPr>
          <p:cNvPr id="6" name="Picture 4" descr="Docker Objects. Dockerfile | by Bikram | Medium">
            <a:extLst>
              <a:ext uri="{FF2B5EF4-FFF2-40B4-BE49-F238E27FC236}">
                <a16:creationId xmlns:a16="http://schemas.microsoft.com/office/drawing/2014/main" id="{47C7F556-CB77-AE9F-F98B-785EF77BE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72656" l="2317" r="22335">
                        <a14:foregroundMark x1="21872" y1="50521" x2="21872" y2="50521"/>
                        <a14:foregroundMark x1="22428" y1="53385" x2="22428" y2="53385"/>
                        <a14:foregroundMark x1="17424" y1="72656" x2="17424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328" b="22995"/>
          <a:stretch/>
        </p:blipFill>
        <p:spPr bwMode="auto">
          <a:xfrm>
            <a:off x="482811" y="2010533"/>
            <a:ext cx="2432918" cy="28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 que é uma imagem? | Mundo Docker">
            <a:extLst>
              <a:ext uri="{FF2B5EF4-FFF2-40B4-BE49-F238E27FC236}">
                <a16:creationId xmlns:a16="http://schemas.microsoft.com/office/drawing/2014/main" id="{D68F36B6-9EBC-15B8-1378-46E6FF8DD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500" l="10000" r="90000">
                        <a14:foregroundMark x1="49250" y1="90000" x2="47875" y2="90500"/>
                        <a14:foregroundMark x1="25250" y1="12667" x2="46250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36" y="2159506"/>
            <a:ext cx="3988280" cy="29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AD6D680F-897C-FB3E-32D0-78DF14D60AA9}"/>
              </a:ext>
            </a:extLst>
          </p:cNvPr>
          <p:cNvGrpSpPr/>
          <p:nvPr/>
        </p:nvGrpSpPr>
        <p:grpSpPr>
          <a:xfrm>
            <a:off x="6962293" y="2159506"/>
            <a:ext cx="5565125" cy="2777029"/>
            <a:chOff x="1360792" y="2165106"/>
            <a:chExt cx="4820419" cy="2761907"/>
          </a:xfrm>
        </p:grpSpPr>
        <p:pic>
          <p:nvPicPr>
            <p:cNvPr id="8" name="Picture 2" descr="Alternatives to Docker Container - Mobilise Cloud">
              <a:extLst>
                <a:ext uri="{FF2B5EF4-FFF2-40B4-BE49-F238E27FC236}">
                  <a16:creationId xmlns:a16="http://schemas.microsoft.com/office/drawing/2014/main" id="{3EA3192E-9AA7-BA30-2593-08FACC0A6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792" y="2165106"/>
              <a:ext cx="4820419" cy="2522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E9E61B2B-9BDF-7EA5-EAE3-EA54C4A8A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2818785" y="3133748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285EDE30-A667-8FA7-92DD-BF88483F8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1411" y="3139081"/>
              <a:ext cx="1728465" cy="1787932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Cerca De Madeira PNG Images | Vetores E Arquivos PSD | Download Grátis Em  Pngtree">
              <a:extLst>
                <a:ext uri="{FF2B5EF4-FFF2-40B4-BE49-F238E27FC236}">
                  <a16:creationId xmlns:a16="http://schemas.microsoft.com/office/drawing/2014/main" id="{0A872385-8391-6D3F-FE0B-6AD65AD2E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8116" flipH="1">
              <a:off x="1864991" y="3010103"/>
              <a:ext cx="1728464" cy="1787931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7151591"/>
      </p:ext>
    </p:extLst>
  </p:cSld>
  <p:clrMapOvr>
    <a:masterClrMapping/>
  </p:clrMapOvr>
  <p:transition spd="slow" advTm="3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mesa, cheio, verde&#10;&#10;Descrição gerada automaticamente">
            <a:extLst>
              <a:ext uri="{FF2B5EF4-FFF2-40B4-BE49-F238E27FC236}">
                <a16:creationId xmlns:a16="http://schemas.microsoft.com/office/drawing/2014/main" id="{2186C1FA-3DAA-C295-058B-F8835185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33D25FA7-4611-5E3A-16C6-1A5CC4C6F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691" y="5015340"/>
            <a:ext cx="1640114" cy="14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D1A5E73-712C-D74A-8E24-C54EB19DF588}"/>
              </a:ext>
            </a:extLst>
          </p:cNvPr>
          <p:cNvGrpSpPr/>
          <p:nvPr/>
        </p:nvGrpSpPr>
        <p:grpSpPr>
          <a:xfrm>
            <a:off x="9506857" y="3209023"/>
            <a:ext cx="3202992" cy="3573494"/>
            <a:chOff x="6195526" y="2614159"/>
            <a:chExt cx="1940767" cy="200449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35FAB0F-1E10-6AB9-951C-9D441E23F81E}"/>
                </a:ext>
              </a:extLst>
            </p:cNvPr>
            <p:cNvSpPr/>
            <p:nvPr/>
          </p:nvSpPr>
          <p:spPr>
            <a:xfrm>
              <a:off x="7240556" y="2782111"/>
              <a:ext cx="629122" cy="166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Imagem em preto e verde&#10;&#10;Descrição gerada automaticamente com confiança baixa">
              <a:extLst>
                <a:ext uri="{FF2B5EF4-FFF2-40B4-BE49-F238E27FC236}">
                  <a16:creationId xmlns:a16="http://schemas.microsoft.com/office/drawing/2014/main" id="{1E78AA95-C72B-FA8B-0CC4-88725029B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1889" r="37030" b="11992"/>
            <a:stretch/>
          </p:blipFill>
          <p:spPr>
            <a:xfrm>
              <a:off x="6195526" y="2614159"/>
              <a:ext cx="1940767" cy="2004493"/>
            </a:xfrm>
            <a:prstGeom prst="rect">
              <a:avLst/>
            </a:prstGeom>
          </p:spPr>
        </p:pic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3A5256D-8034-004C-F823-51C95AB291AB}"/>
              </a:ext>
            </a:extLst>
          </p:cNvPr>
          <p:cNvSpPr/>
          <p:nvPr/>
        </p:nvSpPr>
        <p:spPr>
          <a:xfrm>
            <a:off x="2062343" y="617001"/>
            <a:ext cx="8067314" cy="41355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  <a:lumOff val="2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899104-C81E-C355-6B06-00DD6706D054}"/>
              </a:ext>
            </a:extLst>
          </p:cNvPr>
          <p:cNvSpPr txBox="1"/>
          <p:nvPr/>
        </p:nvSpPr>
        <p:spPr>
          <a:xfrm>
            <a:off x="2303252" y="1181849"/>
            <a:ext cx="287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uper Mario World" panose="00000400000000000000" pitchFamily="2" charset="0"/>
              </a:rPr>
              <a:t>Quem sou?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4FF7F3-DF00-7CA5-783A-919F58A0D764}"/>
              </a:ext>
            </a:extLst>
          </p:cNvPr>
          <p:cNvSpPr txBox="1"/>
          <p:nvPr/>
        </p:nvSpPr>
        <p:spPr>
          <a:xfrm>
            <a:off x="2700067" y="1919617"/>
            <a:ext cx="639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Eu    sou    a    Paloma   Lataliza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F02864-C053-D1F5-FCFE-66D2639BF101}"/>
              </a:ext>
            </a:extLst>
          </p:cNvPr>
          <p:cNvSpPr txBox="1"/>
          <p:nvPr/>
        </p:nvSpPr>
        <p:spPr>
          <a:xfrm>
            <a:off x="2622233" y="2350781"/>
            <a:ext cx="54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 Apaixonada por comunidade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18B864-6D93-3CA4-D472-E8294319F303}"/>
              </a:ext>
            </a:extLst>
          </p:cNvPr>
          <p:cNvSpPr txBox="1"/>
          <p:nvPr/>
        </p:nvSpPr>
        <p:spPr>
          <a:xfrm>
            <a:off x="2700066" y="2749956"/>
            <a:ext cx="628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Devopeira na    Claro    Brasil 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72FEBD-58EE-EDD9-073B-0D779BBCCFA2}"/>
              </a:ext>
            </a:extLst>
          </p:cNvPr>
          <p:cNvSpPr txBox="1"/>
          <p:nvPr/>
        </p:nvSpPr>
        <p:spPr>
          <a:xfrm>
            <a:off x="2695988" y="3151395"/>
            <a:ext cx="629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FE2AE74-3F22-1A7B-1500-28AC2E2289D9}"/>
              </a:ext>
            </a:extLst>
          </p:cNvPr>
          <p:cNvSpPr txBox="1"/>
          <p:nvPr/>
        </p:nvSpPr>
        <p:spPr>
          <a:xfrm>
            <a:off x="2695988" y="3242714"/>
            <a:ext cx="577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Mae    do    Rocambole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0.4931 0.00209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4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00"/>
                            </p:stCondLst>
                            <p:childTnLst>
                              <p:par>
                                <p:cTn id="24" presetID="1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6" grpId="0"/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4F79C-3B9F-563E-2D0A-C4C9124D50AB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DOCKER IMAGES</a:t>
            </a:r>
          </a:p>
        </p:txBody>
      </p:sp>
      <p:pic>
        <p:nvPicPr>
          <p:cNvPr id="13" name="Picture 2" descr="O que é uma imagem? | Mundo Docker">
            <a:extLst>
              <a:ext uri="{FF2B5EF4-FFF2-40B4-BE49-F238E27FC236}">
                <a16:creationId xmlns:a16="http://schemas.microsoft.com/office/drawing/2014/main" id="{DE64FEE1-D5E5-6752-A64C-C1B8DFF7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500" l="10000" r="90000">
                        <a14:foregroundMark x1="49250" y1="90000" x2="47875" y2="90500"/>
                        <a14:foregroundMark x1="25250" y1="12667" x2="46250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" y="2147447"/>
            <a:ext cx="5718629" cy="42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lo PNG Images | Vetores E Arquivos PSD | Download Grátis Em Pngtree">
            <a:extLst>
              <a:ext uri="{FF2B5EF4-FFF2-40B4-BE49-F238E27FC236}">
                <a16:creationId xmlns:a16="http://schemas.microsoft.com/office/drawing/2014/main" id="{C1B34ABF-6C1C-3131-2ECA-36108A22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48" y="1141789"/>
            <a:ext cx="5238773" cy="52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B839CD-DED7-E1F6-2FE7-387DBE29ED89}"/>
              </a:ext>
            </a:extLst>
          </p:cNvPr>
          <p:cNvSpPr txBox="1"/>
          <p:nvPr/>
        </p:nvSpPr>
        <p:spPr>
          <a:xfrm>
            <a:off x="5580824" y="3507103"/>
            <a:ext cx="10303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35886545"/>
      </p:ext>
    </p:extLst>
  </p:cSld>
  <p:clrMapOvr>
    <a:masterClrMapping/>
  </p:clrMapOvr>
  <p:transition spd="slow" advTm="3000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4F79C-3B9F-563E-2D0A-C4C9124D50AB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DOCKERFILE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B839CD-DED7-E1F6-2FE7-387DBE29ED89}"/>
              </a:ext>
            </a:extLst>
          </p:cNvPr>
          <p:cNvSpPr txBox="1"/>
          <p:nvPr/>
        </p:nvSpPr>
        <p:spPr>
          <a:xfrm>
            <a:off x="5580824" y="3507103"/>
            <a:ext cx="10303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=</a:t>
            </a:r>
          </a:p>
        </p:txBody>
      </p:sp>
      <p:pic>
        <p:nvPicPr>
          <p:cNvPr id="6" name="Picture 4" descr="Docker Objects. Dockerfile | by Bikram | Medium">
            <a:extLst>
              <a:ext uri="{FF2B5EF4-FFF2-40B4-BE49-F238E27FC236}">
                <a16:creationId xmlns:a16="http://schemas.microsoft.com/office/drawing/2014/main" id="{4E90D3EC-3643-FA96-5B00-6D34C4AFE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72656" l="2317" r="22335">
                        <a14:foregroundMark x1="21872" y1="50521" x2="21872" y2="50521"/>
                        <a14:foregroundMark x1="22428" y1="53385" x2="22428" y2="53385"/>
                        <a14:foregroundMark x1="17424" y1="72656" x2="17424" y2="7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328" b="22995"/>
          <a:stretch/>
        </p:blipFill>
        <p:spPr bwMode="auto">
          <a:xfrm>
            <a:off x="332793" y="1691567"/>
            <a:ext cx="3782229" cy="43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ell Logo png download - 528*528 - Free Transparent Bash png Download. -  CleanPNG / KissPNG">
            <a:extLst>
              <a:ext uri="{FF2B5EF4-FFF2-40B4-BE49-F238E27FC236}">
                <a16:creationId xmlns:a16="http://schemas.microsoft.com/office/drawing/2014/main" id="{BAAC6132-CE4E-B095-69CA-AB882DA6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93" b="90000" l="10000" r="90000">
                        <a14:foregroundMark x1="53556" y1="7593" x2="53556" y2="7593"/>
                        <a14:foregroundMark x1="46667" y1="24444" x2="46667" y2="24444"/>
                        <a14:foregroundMark x1="52222" y1="26481" x2="45556" y2="28704"/>
                        <a14:foregroundMark x1="45556" y1="28704" x2="42667" y2="43148"/>
                        <a14:foregroundMark x1="42667" y1="43148" x2="43222" y2="56667"/>
                        <a14:foregroundMark x1="43222" y1="56667" x2="42556" y2="61852"/>
                        <a14:foregroundMark x1="54556" y1="62963" x2="54556" y2="62963"/>
                        <a14:foregroundMark x1="54222" y1="62593" x2="55778" y2="57778"/>
                        <a14:foregroundMark x1="56778" y1="57037" x2="56111" y2="75556"/>
                        <a14:foregroundMark x1="56889" y1="75926" x2="48556" y2="80741"/>
                        <a14:foregroundMark x1="48556" y1="80741" x2="40222" y2="67222"/>
                        <a14:foregroundMark x1="40222" y1="67222" x2="51222" y2="56667"/>
                        <a14:foregroundMark x1="51222" y1="56667" x2="49889" y2="47407"/>
                        <a14:foregroundMark x1="49889" y1="47407" x2="29222" y2="36296"/>
                        <a14:foregroundMark x1="29222" y1="36296" x2="50778" y2="29074"/>
                        <a14:foregroundMark x1="50778" y1="29074" x2="59000" y2="36296"/>
                        <a14:foregroundMark x1="59000" y1="36296" x2="63111" y2="25370"/>
                        <a14:foregroundMark x1="63111" y1="25370" x2="58444" y2="13889"/>
                        <a14:foregroundMark x1="58444" y1="13889" x2="52778" y2="7963"/>
                        <a14:foregroundMark x1="52778" y1="7963" x2="52111" y2="32963"/>
                        <a14:foregroundMark x1="52111" y1="32963" x2="65222" y2="45926"/>
                        <a14:foregroundMark x1="65222" y1="45926" x2="67778" y2="31111"/>
                        <a14:foregroundMark x1="67778" y1="31111" x2="61333" y2="31667"/>
                        <a14:foregroundMark x1="61333" y1="31667" x2="61333" y2="31852"/>
                        <a14:foregroundMark x1="57778" y1="79074" x2="52333" y2="81667"/>
                        <a14:foregroundMark x1="52333" y1="81667" x2="38111" y2="77037"/>
                        <a14:foregroundMark x1="38111" y1="77037" x2="29000" y2="56111"/>
                        <a14:foregroundMark x1="29000" y1="56111" x2="31778" y2="44444"/>
                        <a14:foregroundMark x1="31778" y1="44444" x2="37556" y2="55370"/>
                        <a14:foregroundMark x1="37556" y1="55370" x2="43222" y2="54444"/>
                        <a14:foregroundMark x1="43222" y1="54444" x2="38667" y2="5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95" y="1947210"/>
            <a:ext cx="7046605" cy="42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61752"/>
      </p:ext>
    </p:extLst>
  </p:cSld>
  <p:clrMapOvr>
    <a:masterClrMapping/>
  </p:clrMapOvr>
  <p:transition spd="slow" advTm="3000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4F79C-3B9F-563E-2D0A-C4C9124D50AB}"/>
              </a:ext>
            </a:extLst>
          </p:cNvPr>
          <p:cNvSpPr txBox="1"/>
          <p:nvPr/>
        </p:nvSpPr>
        <p:spPr>
          <a:xfrm>
            <a:off x="515416" y="1475341"/>
            <a:ext cx="11505599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push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Envia uma imagem Docker local para um repositório remoto.</a:t>
            </a:r>
            <a:b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run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Cria e inicia um novo container a partir de uma imagem Docker. Este comando permite especificar várias opções, como portas expostas, volumes montados e variáveis de ambiente.</a:t>
            </a:r>
            <a:b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ps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Lista os containers que estão em execução. Usando a opção -a, você pode listar todos os containers, incluindo os que estão parados.</a:t>
            </a:r>
            <a:b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stop: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Para um container em execução.</a:t>
            </a:r>
            <a:b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start: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Inicia um container que está parado.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logs: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Exibe os logs de um container. Isso é útil para depurar problemas ou monitorar a atividade do container.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400" b="1" dirty="0">
              <a:solidFill>
                <a:srgbClr val="FFFF00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2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85089"/>
      </p:ext>
    </p:extLst>
  </p:cSld>
  <p:clrMapOvr>
    <a:masterClrMapping/>
  </p:clrMapOvr>
  <p:transition spd="slow" advTm="3000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4F79C-3B9F-563E-2D0A-C4C9124D50AB}"/>
              </a:ext>
            </a:extLst>
          </p:cNvPr>
          <p:cNvSpPr txBox="1"/>
          <p:nvPr/>
        </p:nvSpPr>
        <p:spPr>
          <a:xfrm>
            <a:off x="592384" y="787846"/>
            <a:ext cx="1042502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BR" sz="14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4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exec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Executa um comando em um container em execução.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inspect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Retorna informações detalhadas sobre um container ou imagem Docker em formato JSON.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images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Lista as imagens Docker locais.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cp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Copia arquivos ou diretórios entre um container e o sistema de arquivos local. </a:t>
            </a:r>
          </a:p>
          <a:p>
            <a:pPr algn="just"/>
            <a:b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</a:br>
            <a:endParaRPr lang="pt-BR" sz="1600" b="1" dirty="0">
              <a:solidFill>
                <a:srgbClr val="FFFF00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rmi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Remove uma imagem Docker local. Para remover uma imagem, certifique-se de que nenhum container esteja usando a imagem.</a:t>
            </a: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6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docker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Pixel Operator 8" panose="02000503000000000000" pitchFamily="2" charset="0"/>
              </a:rPr>
              <a:t>rm</a:t>
            </a:r>
            <a:r>
              <a:rPr lang="pt-BR" sz="1600" b="1" dirty="0">
                <a:solidFill>
                  <a:srgbClr val="FFFF00"/>
                </a:solidFill>
                <a:latin typeface="Pixel Operator 8" panose="02000503000000000000" pitchFamily="2" charset="0"/>
              </a:rPr>
              <a:t>: </a:t>
            </a:r>
            <a:r>
              <a:rPr lang="pt-BR" sz="16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Remove um container. O container deve estar parado antes de ser removido.</a:t>
            </a:r>
          </a:p>
          <a:p>
            <a:pPr algn="just"/>
            <a:endParaRPr lang="pt-BR" sz="14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sz="1200" b="1" dirty="0">
              <a:solidFill>
                <a:schemeClr val="bg1"/>
              </a:solidFill>
              <a:latin typeface="Pixel Operator 8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31249"/>
      </p:ext>
    </p:extLst>
  </p:cSld>
  <p:clrMapOvr>
    <a:masterClrMapping/>
  </p:clrMapOvr>
  <p:transition spd="slow" advTm="3000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E53D5884-9B50-611F-CB82-C50D92940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1"/>
          <a:stretch/>
        </p:blipFill>
        <p:spPr bwMode="auto">
          <a:xfrm>
            <a:off x="0" y="0"/>
            <a:ext cx="9503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F226F00-63D3-4D19-A14E-C668C40D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7" t="17161"/>
          <a:stretch/>
        </p:blipFill>
        <p:spPr bwMode="auto">
          <a:xfrm flipH="1">
            <a:off x="9503812" y="0"/>
            <a:ext cx="268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3F6DF6-DEAC-BE66-90EA-029B8265AB3D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6BC7-306F-ACAA-C47E-18F4424567F0}"/>
              </a:ext>
            </a:extLst>
          </p:cNvPr>
          <p:cNvSpPr/>
          <p:nvPr/>
        </p:nvSpPr>
        <p:spPr>
          <a:xfrm>
            <a:off x="-33069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3E30F8-2569-D753-568B-A6C085AE2E45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DOCKER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4F79C-3B9F-563E-2D0A-C4C9124D50AB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DOCKER HUB</a:t>
            </a:r>
          </a:p>
        </p:txBody>
      </p:sp>
      <p:pic>
        <p:nvPicPr>
          <p:cNvPr id="4100" name="Picture 4" descr="Simplificando o desenvolvimento de software utilizando Docker">
            <a:extLst>
              <a:ext uri="{FF2B5EF4-FFF2-40B4-BE49-F238E27FC236}">
                <a16:creationId xmlns:a16="http://schemas.microsoft.com/office/drawing/2014/main" id="{322B6F27-CD90-5B37-5C93-B94FB7AF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973" y="1505936"/>
            <a:ext cx="6369908" cy="457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49686"/>
      </p:ext>
    </p:extLst>
  </p:cSld>
  <p:clrMapOvr>
    <a:masterClrMapping/>
  </p:clrMapOvr>
  <p:transition spd="slow" advTm="3000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92FFD-727E-4FE3-9E25-3A1B98CAF1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C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627BE55-8119-47A7-AEF0-174C99BB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035" t="7035" r="7035" b="7035"/>
          <a:stretch/>
        </p:blipFill>
        <p:spPr>
          <a:xfrm>
            <a:off x="0" y="275085"/>
            <a:ext cx="12192000" cy="6307830"/>
          </a:xfrm>
          <a:prstGeom prst="rect">
            <a:avLst/>
          </a:prstGeom>
          <a:ln>
            <a:noFill/>
          </a:ln>
        </p:spPr>
      </p:pic>
      <p:pic>
        <p:nvPicPr>
          <p:cNvPr id="63" name="Imagem 6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383FFB-8757-4A03-B9BC-E52E4406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3" t="-6595" r="2105" b="-1"/>
          <a:stretch/>
        </p:blipFill>
        <p:spPr>
          <a:xfrm>
            <a:off x="8567094" y="1053381"/>
            <a:ext cx="2574453" cy="758100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200B903-7CA9-A95B-79C9-FF175AFE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1" y="-557893"/>
            <a:ext cx="13556343" cy="7625443"/>
          </a:xfrm>
          <a:prstGeom prst="rect">
            <a:avLst/>
          </a:prstGeom>
        </p:spPr>
      </p:pic>
      <p:pic>
        <p:nvPicPr>
          <p:cNvPr id="7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EBAE343E-2BAB-B90B-4451-E1284F6560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14" y="2687435"/>
            <a:ext cx="1268034" cy="11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EA8AF30-982F-2FB7-6FA3-759746A721F9}"/>
              </a:ext>
            </a:extLst>
          </p:cNvPr>
          <p:cNvSpPr/>
          <p:nvPr/>
        </p:nvSpPr>
        <p:spPr>
          <a:xfrm>
            <a:off x="9593264" y="1608788"/>
            <a:ext cx="2598736" cy="10786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Super Mario World" panose="00000400000000000000" pitchFamily="2" charset="0"/>
              </a:rPr>
              <a:t>CLOUD’S</a:t>
            </a:r>
          </a:p>
        </p:txBody>
      </p:sp>
    </p:spTree>
    <p:extLst>
      <p:ext uri="{BB962C8B-B14F-4D97-AF65-F5344CB8AC3E}">
        <p14:creationId xmlns:p14="http://schemas.microsoft.com/office/powerpoint/2010/main" val="1692449454"/>
      </p:ext>
    </p:extLst>
  </p:cSld>
  <p:clrMapOvr>
    <a:masterClrMapping/>
  </p:clrMapOvr>
  <p:transition spd="slow" advTm="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00046 C 0.0125 -0.00301 0.0181 -0.00232 0.02891 -0.00973 C 0.04883 -0.02385 0.03203 -0.01412 0.04831 -0.03172 C 0.05078 -0.03403 0.05391 -0.03542 0.05664 -0.0375 C 0.05925 -0.04213 0.06185 -0.04699 0.06498 -0.05093 C 0.07474 -0.06366 0.07097 -0.04885 0.08021 -0.06875 C 0.08216 -0.07269 0.08386 -0.07685 0.08555 -0.08056 C 0.08854 -0.08565 0.09414 -0.0963 0.09414 -0.09584 C 0.09532 -0.1044 0.09545 -0.10625 0.09701 -0.11389 C 0.09896 -0.12477 0.09987 -0.12732 0.10104 -0.1375 C 0.1017 -0.1426 0.10209 -0.14769 0.10248 -0.15301 C 0.103 -0.1588 0.10404 -0.17037 0.10404 -0.17037 " pathEditMode="relative" rAng="0" ptsTypes="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14A8548-8ED8-A0F9-1519-C99699DAB363}"/>
              </a:ext>
            </a:extLst>
          </p:cNvPr>
          <p:cNvGrpSpPr/>
          <p:nvPr/>
        </p:nvGrpSpPr>
        <p:grpSpPr>
          <a:xfrm>
            <a:off x="-61275" y="0"/>
            <a:ext cx="12314550" cy="6858000"/>
            <a:chOff x="-89482" y="0"/>
            <a:chExt cx="12314550" cy="6993146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563D229-E0D0-5EBA-993A-3E0B3C39CE04}"/>
                </a:ext>
              </a:extLst>
            </p:cNvPr>
            <p:cNvGrpSpPr/>
            <p:nvPr/>
          </p:nvGrpSpPr>
          <p:grpSpPr>
            <a:xfrm>
              <a:off x="-33068" y="0"/>
              <a:ext cx="12258136" cy="6993146"/>
              <a:chOff x="0" y="0"/>
              <a:chExt cx="12258136" cy="6993146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0321E1B-024F-A13C-5FA8-2D5D3CF68219}"/>
                  </a:ext>
                </a:extLst>
              </p:cNvPr>
              <p:cNvSpPr/>
              <p:nvPr/>
            </p:nvSpPr>
            <p:spPr>
              <a:xfrm>
                <a:off x="0" y="0"/>
                <a:ext cx="12258136" cy="1966823"/>
              </a:xfrm>
              <a:prstGeom prst="rect">
                <a:avLst/>
              </a:prstGeom>
              <a:solidFill>
                <a:srgbClr val="508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2956E96-952C-FF41-D437-7800CF4230C6}"/>
                  </a:ext>
                </a:extLst>
              </p:cNvPr>
              <p:cNvSpPr/>
              <p:nvPr/>
            </p:nvSpPr>
            <p:spPr>
              <a:xfrm>
                <a:off x="0" y="1687902"/>
                <a:ext cx="12258136" cy="416944"/>
              </a:xfrm>
              <a:prstGeom prst="rect">
                <a:avLst/>
              </a:prstGeom>
              <a:solidFill>
                <a:srgbClr val="589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B29543CE-B0A2-6934-1DE5-EBEC8D3CF222}"/>
                  </a:ext>
                </a:extLst>
              </p:cNvPr>
              <p:cNvSpPr/>
              <p:nvPr/>
            </p:nvSpPr>
            <p:spPr>
              <a:xfrm>
                <a:off x="0" y="2044462"/>
                <a:ext cx="12258136" cy="416944"/>
              </a:xfrm>
              <a:prstGeom prst="rect">
                <a:avLst/>
              </a:prstGeom>
              <a:solidFill>
                <a:srgbClr val="68A0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9EAF17C-FC1B-44DA-DA02-593D5A36926C}"/>
                  </a:ext>
                </a:extLst>
              </p:cNvPr>
              <p:cNvSpPr/>
              <p:nvPr/>
            </p:nvSpPr>
            <p:spPr>
              <a:xfrm>
                <a:off x="0" y="2330573"/>
                <a:ext cx="12258136" cy="416944"/>
              </a:xfrm>
              <a:prstGeom prst="rect">
                <a:avLst/>
              </a:prstGeom>
              <a:solidFill>
                <a:srgbClr val="70A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9FD7F4-B82F-300C-5259-7288D5C15E6D}"/>
                  </a:ext>
                </a:extLst>
              </p:cNvPr>
              <p:cNvSpPr/>
              <p:nvPr/>
            </p:nvSpPr>
            <p:spPr>
              <a:xfrm>
                <a:off x="0" y="2698637"/>
                <a:ext cx="12258136" cy="416944"/>
              </a:xfrm>
              <a:prstGeom prst="rect">
                <a:avLst/>
              </a:prstGeom>
              <a:solidFill>
                <a:srgbClr val="78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3978272-F5C5-8F6F-6E43-17C71CE34414}"/>
                  </a:ext>
                </a:extLst>
              </p:cNvPr>
              <p:cNvSpPr/>
              <p:nvPr/>
            </p:nvSpPr>
            <p:spPr>
              <a:xfrm>
                <a:off x="0" y="3012056"/>
                <a:ext cx="12258136" cy="416944"/>
              </a:xfrm>
              <a:prstGeom prst="rect">
                <a:avLst/>
              </a:prstGeom>
              <a:solidFill>
                <a:srgbClr val="80B8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6F3D57A-B1AE-9A88-34A1-532C0186EC85}"/>
                  </a:ext>
                </a:extLst>
              </p:cNvPr>
              <p:cNvSpPr/>
              <p:nvPr/>
            </p:nvSpPr>
            <p:spPr>
              <a:xfrm>
                <a:off x="0" y="3360004"/>
                <a:ext cx="12258136" cy="416944"/>
              </a:xfrm>
              <a:prstGeom prst="rect">
                <a:avLst/>
              </a:prstGeom>
              <a:solidFill>
                <a:srgbClr val="A0D8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4DC307C6-EB48-FA9A-6714-D8CCEAFA0F8B}"/>
                  </a:ext>
                </a:extLst>
              </p:cNvPr>
              <p:cNvSpPr/>
              <p:nvPr/>
            </p:nvSpPr>
            <p:spPr>
              <a:xfrm>
                <a:off x="0" y="3730233"/>
                <a:ext cx="12258136" cy="416944"/>
              </a:xfrm>
              <a:prstGeom prst="rect">
                <a:avLst/>
              </a:prstGeom>
              <a:solidFill>
                <a:srgbClr val="A8E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29A943EC-959B-3BB5-16F6-730F6BF194C9}"/>
                  </a:ext>
                </a:extLst>
              </p:cNvPr>
              <p:cNvSpPr/>
              <p:nvPr/>
            </p:nvSpPr>
            <p:spPr>
              <a:xfrm>
                <a:off x="0" y="4065933"/>
                <a:ext cx="12258136" cy="416944"/>
              </a:xfrm>
              <a:prstGeom prst="rect">
                <a:avLst/>
              </a:prstGeom>
              <a:solidFill>
                <a:srgbClr val="B1E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C653761-0FD2-FACF-DCDB-23E0F83F68BF}"/>
                  </a:ext>
                </a:extLst>
              </p:cNvPr>
              <p:cNvSpPr/>
              <p:nvPr/>
            </p:nvSpPr>
            <p:spPr>
              <a:xfrm>
                <a:off x="0" y="4426807"/>
                <a:ext cx="12258136" cy="2566339"/>
              </a:xfrm>
              <a:prstGeom prst="rect">
                <a:avLst/>
              </a:prstGeom>
              <a:solidFill>
                <a:srgbClr val="B8F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</p:grp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1AEC8424-D4BA-254B-2692-388C1DDC54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2" t="84906" r="-234" b="145"/>
            <a:stretch/>
          </p:blipFill>
          <p:spPr bwMode="auto">
            <a:xfrm>
              <a:off x="-89482" y="5903381"/>
              <a:ext cx="8406764" cy="10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1D5100CB-9252-0244-B531-9DBC4F290E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1" t="84906" r="-234" b="145"/>
            <a:stretch/>
          </p:blipFill>
          <p:spPr bwMode="auto">
            <a:xfrm flipH="1">
              <a:off x="8268020" y="5903380"/>
              <a:ext cx="3957048" cy="108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6B2B689-E108-D695-CCF7-5D1017C2518C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CLOUD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CCC0D50-4F3D-2A2C-F5E0-B9072499D2ED}"/>
              </a:ext>
            </a:extLst>
          </p:cNvPr>
          <p:cNvGrpSpPr/>
          <p:nvPr/>
        </p:nvGrpSpPr>
        <p:grpSpPr>
          <a:xfrm>
            <a:off x="63958" y="2020603"/>
            <a:ext cx="5731090" cy="3426369"/>
            <a:chOff x="271701" y="2175700"/>
            <a:chExt cx="5881417" cy="3508509"/>
          </a:xfrm>
        </p:grpSpPr>
        <p:pic>
          <p:nvPicPr>
            <p:cNvPr id="4" name="Picture 4" descr="Nuvem PNG [Fundo Transparente]">
              <a:extLst>
                <a:ext uri="{FF2B5EF4-FFF2-40B4-BE49-F238E27FC236}">
                  <a16:creationId xmlns:a16="http://schemas.microsoft.com/office/drawing/2014/main" id="{AF00EEB6-C736-A463-94CD-6E102B355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01" y="2175700"/>
              <a:ext cx="5778597" cy="350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Serviços de computação em nuvem - Amazon Web Services (AWS)">
              <a:extLst>
                <a:ext uri="{FF2B5EF4-FFF2-40B4-BE49-F238E27FC236}">
                  <a16:creationId xmlns:a16="http://schemas.microsoft.com/office/drawing/2014/main" id="{14480741-66C8-4984-6B51-B19F374CF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149" y="2454089"/>
              <a:ext cx="2071914" cy="108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Archivo:Microsoft Azure Wikipedia, La Enciclopedia Libre |  icbritanico.edu.ar">
              <a:extLst>
                <a:ext uri="{FF2B5EF4-FFF2-40B4-BE49-F238E27FC236}">
                  <a16:creationId xmlns:a16="http://schemas.microsoft.com/office/drawing/2014/main" id="{EE84DCDE-9639-0FE7-9929-CD3FF0EC4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856" y="3185249"/>
              <a:ext cx="1014307" cy="101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Google Cloud Logo - PNG and Vector - Logo Download">
              <a:extLst>
                <a:ext uri="{FF2B5EF4-FFF2-40B4-BE49-F238E27FC236}">
                  <a16:creationId xmlns:a16="http://schemas.microsoft.com/office/drawing/2014/main" id="{1C878417-34A0-4D3F-9DB7-7CE82D096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476" y="3264858"/>
              <a:ext cx="2217642" cy="2217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Oracle anuncia oficialmente a segunda região no Brasil">
              <a:extLst>
                <a:ext uri="{FF2B5EF4-FFF2-40B4-BE49-F238E27FC236}">
                  <a16:creationId xmlns:a16="http://schemas.microsoft.com/office/drawing/2014/main" id="{4D976071-6CBD-960D-1B69-265BB809E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1" y="4130657"/>
              <a:ext cx="2217642" cy="1498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>
              <a:extLst>
                <a:ext uri="{FF2B5EF4-FFF2-40B4-BE49-F238E27FC236}">
                  <a16:creationId xmlns:a16="http://schemas.microsoft.com/office/drawing/2014/main" id="{E47EC4B4-3284-F228-95CF-B956D1B1E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001" y="4594575"/>
              <a:ext cx="1447679" cy="103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0" name="Picture 16" descr="Salesforce Logo – PNG e Vetor – Download de Logo">
              <a:extLst>
                <a:ext uri="{FF2B5EF4-FFF2-40B4-BE49-F238E27FC236}">
                  <a16:creationId xmlns:a16="http://schemas.microsoft.com/office/drawing/2014/main" id="{EB3CC85B-A9F4-A17E-2A71-81AF0584B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393" y="3561135"/>
              <a:ext cx="1418513" cy="993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8200FA7-7D9A-F8B0-ADDF-A0F074077427}"/>
              </a:ext>
            </a:extLst>
          </p:cNvPr>
          <p:cNvGrpSpPr/>
          <p:nvPr/>
        </p:nvGrpSpPr>
        <p:grpSpPr>
          <a:xfrm>
            <a:off x="6453790" y="1655282"/>
            <a:ext cx="5387267" cy="4228282"/>
            <a:chOff x="6400411" y="1525392"/>
            <a:chExt cx="5364190" cy="418125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4E04010D-817F-000F-8D1E-FC67DDE4EC53}"/>
                </a:ext>
              </a:extLst>
            </p:cNvPr>
            <p:cNvGrpSpPr/>
            <p:nvPr/>
          </p:nvGrpSpPr>
          <p:grpSpPr>
            <a:xfrm>
              <a:off x="6400411" y="1525392"/>
              <a:ext cx="5364190" cy="4181259"/>
              <a:chOff x="6850758" y="1390987"/>
              <a:chExt cx="5908140" cy="4863422"/>
            </a:xfrm>
          </p:grpSpPr>
          <p:pic>
            <p:nvPicPr>
              <p:cNvPr id="16" name="Picture 4" descr="Nuvem PNG [Fundo Transparente]">
                <a:extLst>
                  <a:ext uri="{FF2B5EF4-FFF2-40B4-BE49-F238E27FC236}">
                    <a16:creationId xmlns:a16="http://schemas.microsoft.com/office/drawing/2014/main" id="{83F4E412-6DAE-6A6D-C283-6762489DB1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3336" y="3070806"/>
                <a:ext cx="2268966" cy="1377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Nuvem PNG [Fundo Transparente]">
                <a:extLst>
                  <a:ext uri="{FF2B5EF4-FFF2-40B4-BE49-F238E27FC236}">
                    <a16:creationId xmlns:a16="http://schemas.microsoft.com/office/drawing/2014/main" id="{2F1C8DDB-4BDE-83D7-B13A-2CA2A8309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0933" y="1390987"/>
                <a:ext cx="1545693" cy="93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Nuvem PNG [Fundo Transparente]">
                <a:extLst>
                  <a:ext uri="{FF2B5EF4-FFF2-40B4-BE49-F238E27FC236}">
                    <a16:creationId xmlns:a16="http://schemas.microsoft.com/office/drawing/2014/main" id="{2F4A40F6-F11F-0941-E87A-18ACDBCB56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4579" y="5315932"/>
                <a:ext cx="1545693" cy="93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Nuvem PNG [Fundo Transparente]">
                <a:extLst>
                  <a:ext uri="{FF2B5EF4-FFF2-40B4-BE49-F238E27FC236}">
                    <a16:creationId xmlns:a16="http://schemas.microsoft.com/office/drawing/2014/main" id="{82A7C407-6B7A-B72E-E888-C49CEEF5B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9755" y="4524995"/>
                <a:ext cx="1545693" cy="93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Nuvem PNG [Fundo Transparente]">
                <a:extLst>
                  <a:ext uri="{FF2B5EF4-FFF2-40B4-BE49-F238E27FC236}">
                    <a16:creationId xmlns:a16="http://schemas.microsoft.com/office/drawing/2014/main" id="{ED5393B9-0BBD-11E0-EC69-1366491E7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0758" y="2704338"/>
                <a:ext cx="1545693" cy="93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Nuvem PNG [Fundo Transparente]">
                <a:extLst>
                  <a:ext uri="{FF2B5EF4-FFF2-40B4-BE49-F238E27FC236}">
                    <a16:creationId xmlns:a16="http://schemas.microsoft.com/office/drawing/2014/main" id="{C4F14144-34B9-0A0B-DBFF-8652B27DC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3205" y="2775098"/>
                <a:ext cx="1545693" cy="93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Nuvem PNG [Fundo Transparente]">
                <a:extLst>
                  <a:ext uri="{FF2B5EF4-FFF2-40B4-BE49-F238E27FC236}">
                    <a16:creationId xmlns:a16="http://schemas.microsoft.com/office/drawing/2014/main" id="{0CD1EF5B-AE9C-535E-EC0D-78B4B40B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3286" y="4460741"/>
                <a:ext cx="1545693" cy="93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62" name="Picture 18" descr="Storage PNG Picture - PNG All">
                <a:extLst>
                  <a:ext uri="{FF2B5EF4-FFF2-40B4-BE49-F238E27FC236}">
                    <a16:creationId xmlns:a16="http://schemas.microsoft.com/office/drawing/2014/main" id="{2F4BAAC2-8D28-A739-080E-05AF7118DB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6242" y="4789550"/>
                <a:ext cx="690942" cy="590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70" name="Picture 26" descr="Free rede globo rede 1197999 PNG with Transparent Background">
                <a:extLst>
                  <a:ext uri="{FF2B5EF4-FFF2-40B4-BE49-F238E27FC236}">
                    <a16:creationId xmlns:a16="http://schemas.microsoft.com/office/drawing/2014/main" id="{90081AE4-2FF7-8F3A-D801-015259FE92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5892" y="2915786"/>
                <a:ext cx="642090" cy="635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72" name="Picture 28" descr="ícones Do Computador, Rede De Computadores, Rede De Telecomunicações png  transparente grátis">
                <a:extLst>
                  <a:ext uri="{FF2B5EF4-FFF2-40B4-BE49-F238E27FC236}">
                    <a16:creationId xmlns:a16="http://schemas.microsoft.com/office/drawing/2014/main" id="{6FD20765-F719-0981-CF0A-0BA8464F3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56" b="96222" l="1000" r="97444">
                            <a14:foregroundMark x1="17333" y1="28222" x2="23222" y2="18222"/>
                            <a14:foregroundMark x1="13444" y1="9444" x2="7667" y2="22333"/>
                            <a14:foregroundMark x1="13778" y1="67556" x2="3000" y2="48000"/>
                            <a14:foregroundMark x1="3000" y1="48000" x2="2222" y2="38556"/>
                            <a14:foregroundMark x1="2222" y1="38556" x2="5889" y2="22333"/>
                            <a14:foregroundMark x1="5889" y1="22333" x2="15333" y2="7333"/>
                            <a14:foregroundMark x1="1222" y1="44111" x2="2000" y2="34556"/>
                            <a14:foregroundMark x1="18333" y1="3111" x2="16889" y2="2556"/>
                            <a14:foregroundMark x1="33556" y1="21667" x2="28111" y2="35556"/>
                            <a14:foregroundMark x1="28111" y1="35556" x2="28000" y2="43000"/>
                            <a14:foregroundMark x1="28000" y1="43000" x2="32444" y2="52222"/>
                            <a14:foregroundMark x1="32444" y1="52222" x2="33222" y2="53222"/>
                            <a14:foregroundMark x1="46444" y1="62778" x2="49222" y2="50111"/>
                            <a14:foregroundMark x1="49222" y1="50111" x2="51889" y2="61111"/>
                            <a14:foregroundMark x1="58778" y1="80111" x2="61000" y2="79333"/>
                            <a14:foregroundMark x1="46222" y1="82000" x2="45667" y2="82111"/>
                            <a14:foregroundMark x1="45111" y1="82333" x2="45111" y2="82333"/>
                            <a14:foregroundMark x1="47667" y1="75111" x2="48778" y2="75000"/>
                            <a14:foregroundMark x1="49667" y1="75000" x2="49667" y2="75000"/>
                            <a14:foregroundMark x1="49778" y1="74778" x2="50111" y2="74667"/>
                            <a14:foregroundMark x1="50667" y1="74667" x2="50667" y2="74667"/>
                            <a14:foregroundMark x1="46444" y1="75111" x2="39333" y2="76889"/>
                            <a14:foregroundMark x1="36333" y1="80667" x2="36333" y2="80667"/>
                            <a14:foregroundMark x1="32778" y1="93333" x2="38667" y2="88778"/>
                            <a14:foregroundMark x1="38667" y1="88778" x2="45667" y2="87889"/>
                            <a14:foregroundMark x1="45667" y1="87889" x2="46000" y2="87889"/>
                            <a14:foregroundMark x1="51000" y1="87222" x2="51000" y2="87222"/>
                            <a14:foregroundMark x1="51556" y1="87111" x2="51556" y2="87111"/>
                            <a14:foregroundMark x1="22778" y1="59333" x2="22778" y2="59333"/>
                            <a14:foregroundMark x1="56778" y1="93556" x2="57444" y2="93556"/>
                            <a14:foregroundMark x1="64111" y1="90333" x2="46889" y2="94889"/>
                            <a14:foregroundMark x1="46889" y1="94889" x2="55778" y2="96333"/>
                            <a14:foregroundMark x1="55778" y1="96333" x2="58111" y2="95889"/>
                            <a14:foregroundMark x1="55333" y1="68333" x2="50556" y2="54778"/>
                            <a14:foregroundMark x1="50556" y1="54778" x2="50111" y2="44889"/>
                            <a14:foregroundMark x1="45667" y1="87778" x2="50222" y2="87222"/>
                            <a14:foregroundMark x1="74778" y1="60778" x2="83333" y2="38778"/>
                            <a14:foregroundMark x1="83333" y1="38778" x2="82667" y2="27889"/>
                            <a14:foregroundMark x1="82667" y1="27889" x2="76222" y2="15667"/>
                            <a14:foregroundMark x1="64556" y1="21000" x2="70444" y2="27556"/>
                            <a14:foregroundMark x1="70444" y1="27556" x2="72444" y2="39111"/>
                            <a14:foregroundMark x1="72444" y1="39111" x2="69000" y2="50111"/>
                            <a14:foregroundMark x1="82778" y1="70000" x2="97444" y2="39000"/>
                            <a14:foregroundMark x1="97444" y1="39000" x2="89889" y2="15222"/>
                            <a14:foregroundMark x1="89889" y1="15222" x2="86000" y2="8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5906" y="1659027"/>
                <a:ext cx="555745" cy="555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74" name="Picture 30" descr="Mensagem silhueta png imagem fotográfica - PNG All">
                <a:extLst>
                  <a:ext uri="{FF2B5EF4-FFF2-40B4-BE49-F238E27FC236}">
                    <a16:creationId xmlns:a16="http://schemas.microsoft.com/office/drawing/2014/main" id="{A8F44C57-D92B-D3FD-67FA-469FD19E5A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82250" y="3102612"/>
                <a:ext cx="657352" cy="474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76" name="Picture 32" descr="Ícone computador Png - Baixar Imagens em PNG">
                <a:extLst>
                  <a:ext uri="{FF2B5EF4-FFF2-40B4-BE49-F238E27FC236}">
                    <a16:creationId xmlns:a16="http://schemas.microsoft.com/office/drawing/2014/main" id="{E04BC862-628F-C31E-2E4B-CB0729C28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0919" y="4540392"/>
                <a:ext cx="983325" cy="98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78" name="Picture 34" descr="Robótica avançada - Colégio Nossa Senhora das Dores">
                <a:extLst>
                  <a:ext uri="{FF2B5EF4-FFF2-40B4-BE49-F238E27FC236}">
                    <a16:creationId xmlns:a16="http://schemas.microsoft.com/office/drawing/2014/main" id="{4ED46322-FC4A-641E-8002-611E196A8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9203" y="5507624"/>
                <a:ext cx="667697" cy="667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997B8A3-BC7F-7324-DD88-DF585BA173AE}"/>
                </a:ext>
              </a:extLst>
            </p:cNvPr>
            <p:cNvSpPr txBox="1"/>
            <p:nvPr/>
          </p:nvSpPr>
          <p:spPr>
            <a:xfrm>
              <a:off x="8199795" y="3396533"/>
              <a:ext cx="18146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75000"/>
                    </a:schemeClr>
                  </a:solidFill>
                  <a:latin typeface="Pixel Operator 8" panose="02000503000000000000" pitchFamily="2" charset="0"/>
                </a:rPr>
                <a:t>CLOUD COMPUTING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4912047-0603-4913-238B-47569D7429B1}"/>
                </a:ext>
              </a:extLst>
            </p:cNvPr>
            <p:cNvSpPr/>
            <p:nvPr/>
          </p:nvSpPr>
          <p:spPr>
            <a:xfrm>
              <a:off x="7803794" y="3382483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A1A8192-8DC3-93E4-58D2-109923B6F127}"/>
                </a:ext>
              </a:extLst>
            </p:cNvPr>
            <p:cNvSpPr/>
            <p:nvPr/>
          </p:nvSpPr>
          <p:spPr>
            <a:xfrm>
              <a:off x="7870271" y="4257108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88325C7-1F43-A48B-E354-54835A91CC1A}"/>
                </a:ext>
              </a:extLst>
            </p:cNvPr>
            <p:cNvSpPr/>
            <p:nvPr/>
          </p:nvSpPr>
          <p:spPr>
            <a:xfrm>
              <a:off x="9057982" y="4623233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42EB6BE-EC3D-B38A-FE81-030739BC6CA7}"/>
                </a:ext>
              </a:extLst>
            </p:cNvPr>
            <p:cNvSpPr/>
            <p:nvPr/>
          </p:nvSpPr>
          <p:spPr>
            <a:xfrm>
              <a:off x="9057982" y="4276753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71099A56-7AAD-70B9-0DE9-20D8EBA34A3A}"/>
                </a:ext>
              </a:extLst>
            </p:cNvPr>
            <p:cNvSpPr/>
            <p:nvPr/>
          </p:nvSpPr>
          <p:spPr>
            <a:xfrm>
              <a:off x="10190179" y="4198870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AB57200A-B9CE-CE35-3C00-CCA35D342961}"/>
                </a:ext>
              </a:extLst>
            </p:cNvPr>
            <p:cNvSpPr/>
            <p:nvPr/>
          </p:nvSpPr>
          <p:spPr>
            <a:xfrm>
              <a:off x="10058269" y="3345577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CA8475F-FFAF-CA76-4969-A1E75057D2AA}"/>
                </a:ext>
              </a:extLst>
            </p:cNvPr>
            <p:cNvSpPr/>
            <p:nvPr/>
          </p:nvSpPr>
          <p:spPr>
            <a:xfrm>
              <a:off x="9008352" y="2427369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5A3B6D-020C-6580-B354-168948E2D885}"/>
                </a:ext>
              </a:extLst>
            </p:cNvPr>
            <p:cNvSpPr/>
            <p:nvPr/>
          </p:nvSpPr>
          <p:spPr>
            <a:xfrm>
              <a:off x="9008257" y="2733736"/>
              <a:ext cx="171846" cy="18709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202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14A8548-8ED8-A0F9-1519-C99699DAB363}"/>
              </a:ext>
            </a:extLst>
          </p:cNvPr>
          <p:cNvGrpSpPr/>
          <p:nvPr/>
        </p:nvGrpSpPr>
        <p:grpSpPr>
          <a:xfrm>
            <a:off x="-89482" y="0"/>
            <a:ext cx="12314550" cy="6858000"/>
            <a:chOff x="-89482" y="0"/>
            <a:chExt cx="12314550" cy="6993146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563D229-E0D0-5EBA-993A-3E0B3C39CE04}"/>
                </a:ext>
              </a:extLst>
            </p:cNvPr>
            <p:cNvGrpSpPr/>
            <p:nvPr/>
          </p:nvGrpSpPr>
          <p:grpSpPr>
            <a:xfrm>
              <a:off x="-33068" y="0"/>
              <a:ext cx="12258136" cy="6993146"/>
              <a:chOff x="0" y="0"/>
              <a:chExt cx="12258136" cy="6993146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0321E1B-024F-A13C-5FA8-2D5D3CF68219}"/>
                  </a:ext>
                </a:extLst>
              </p:cNvPr>
              <p:cNvSpPr/>
              <p:nvPr/>
            </p:nvSpPr>
            <p:spPr>
              <a:xfrm>
                <a:off x="0" y="0"/>
                <a:ext cx="12258136" cy="1966823"/>
              </a:xfrm>
              <a:prstGeom prst="rect">
                <a:avLst/>
              </a:prstGeom>
              <a:solidFill>
                <a:srgbClr val="508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2956E96-952C-FF41-D437-7800CF4230C6}"/>
                  </a:ext>
                </a:extLst>
              </p:cNvPr>
              <p:cNvSpPr/>
              <p:nvPr/>
            </p:nvSpPr>
            <p:spPr>
              <a:xfrm>
                <a:off x="0" y="1687902"/>
                <a:ext cx="12258136" cy="416944"/>
              </a:xfrm>
              <a:prstGeom prst="rect">
                <a:avLst/>
              </a:prstGeom>
              <a:solidFill>
                <a:srgbClr val="589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B29543CE-B0A2-6934-1DE5-EBEC8D3CF222}"/>
                  </a:ext>
                </a:extLst>
              </p:cNvPr>
              <p:cNvSpPr/>
              <p:nvPr/>
            </p:nvSpPr>
            <p:spPr>
              <a:xfrm>
                <a:off x="0" y="2044462"/>
                <a:ext cx="12258136" cy="416944"/>
              </a:xfrm>
              <a:prstGeom prst="rect">
                <a:avLst/>
              </a:prstGeom>
              <a:solidFill>
                <a:srgbClr val="68A0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9EAF17C-FC1B-44DA-DA02-593D5A36926C}"/>
                  </a:ext>
                </a:extLst>
              </p:cNvPr>
              <p:cNvSpPr/>
              <p:nvPr/>
            </p:nvSpPr>
            <p:spPr>
              <a:xfrm>
                <a:off x="0" y="2330573"/>
                <a:ext cx="12258136" cy="416944"/>
              </a:xfrm>
              <a:prstGeom prst="rect">
                <a:avLst/>
              </a:prstGeom>
              <a:solidFill>
                <a:srgbClr val="70A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9FD7F4-B82F-300C-5259-7288D5C15E6D}"/>
                  </a:ext>
                </a:extLst>
              </p:cNvPr>
              <p:cNvSpPr/>
              <p:nvPr/>
            </p:nvSpPr>
            <p:spPr>
              <a:xfrm>
                <a:off x="0" y="2698637"/>
                <a:ext cx="12258136" cy="416944"/>
              </a:xfrm>
              <a:prstGeom prst="rect">
                <a:avLst/>
              </a:prstGeom>
              <a:solidFill>
                <a:srgbClr val="78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3978272-F5C5-8F6F-6E43-17C71CE34414}"/>
                  </a:ext>
                </a:extLst>
              </p:cNvPr>
              <p:cNvSpPr/>
              <p:nvPr/>
            </p:nvSpPr>
            <p:spPr>
              <a:xfrm>
                <a:off x="0" y="3012056"/>
                <a:ext cx="12258136" cy="416944"/>
              </a:xfrm>
              <a:prstGeom prst="rect">
                <a:avLst/>
              </a:prstGeom>
              <a:solidFill>
                <a:srgbClr val="80B8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6F3D57A-B1AE-9A88-34A1-532C0186EC85}"/>
                  </a:ext>
                </a:extLst>
              </p:cNvPr>
              <p:cNvSpPr/>
              <p:nvPr/>
            </p:nvSpPr>
            <p:spPr>
              <a:xfrm>
                <a:off x="0" y="3360004"/>
                <a:ext cx="12258136" cy="416944"/>
              </a:xfrm>
              <a:prstGeom prst="rect">
                <a:avLst/>
              </a:prstGeom>
              <a:solidFill>
                <a:srgbClr val="A0D8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4DC307C6-EB48-FA9A-6714-D8CCEAFA0F8B}"/>
                  </a:ext>
                </a:extLst>
              </p:cNvPr>
              <p:cNvSpPr/>
              <p:nvPr/>
            </p:nvSpPr>
            <p:spPr>
              <a:xfrm>
                <a:off x="0" y="3730233"/>
                <a:ext cx="12258136" cy="416944"/>
              </a:xfrm>
              <a:prstGeom prst="rect">
                <a:avLst/>
              </a:prstGeom>
              <a:solidFill>
                <a:srgbClr val="A8E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29A943EC-959B-3BB5-16F6-730F6BF194C9}"/>
                  </a:ext>
                </a:extLst>
              </p:cNvPr>
              <p:cNvSpPr/>
              <p:nvPr/>
            </p:nvSpPr>
            <p:spPr>
              <a:xfrm>
                <a:off x="0" y="4065933"/>
                <a:ext cx="12258136" cy="416944"/>
              </a:xfrm>
              <a:prstGeom prst="rect">
                <a:avLst/>
              </a:prstGeom>
              <a:solidFill>
                <a:srgbClr val="B1E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C653761-0FD2-FACF-DCDB-23E0F83F68BF}"/>
                  </a:ext>
                </a:extLst>
              </p:cNvPr>
              <p:cNvSpPr/>
              <p:nvPr/>
            </p:nvSpPr>
            <p:spPr>
              <a:xfrm>
                <a:off x="0" y="4426807"/>
                <a:ext cx="12258136" cy="2566339"/>
              </a:xfrm>
              <a:prstGeom prst="rect">
                <a:avLst/>
              </a:prstGeom>
              <a:solidFill>
                <a:srgbClr val="B8F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</p:grp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1AEC8424-D4BA-254B-2692-388C1DDC54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2" t="84906" r="-234" b="145"/>
            <a:stretch/>
          </p:blipFill>
          <p:spPr bwMode="auto">
            <a:xfrm>
              <a:off x="-89482" y="5903381"/>
              <a:ext cx="8406764" cy="10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1D5100CB-9252-0244-B531-9DBC4F290E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1" t="84906" r="-234" b="145"/>
            <a:stretch/>
          </p:blipFill>
          <p:spPr bwMode="auto">
            <a:xfrm flipH="1">
              <a:off x="8268020" y="5903380"/>
              <a:ext cx="3957048" cy="108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6B2B689-E108-D695-CCF7-5D1017C2518C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CLOUD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A3CE89-2E06-2185-5742-95FE91DF94B1}"/>
              </a:ext>
            </a:extLst>
          </p:cNvPr>
          <p:cNvSpPr txBox="1"/>
          <p:nvPr/>
        </p:nvSpPr>
        <p:spPr>
          <a:xfrm>
            <a:off x="515416" y="1475341"/>
            <a:ext cx="11084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Pixel Operator 8" panose="02000503000000000000" pitchFamily="2" charset="0"/>
              </a:rPr>
              <a:t>CONTAINERS EM NUVEM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B0C4C8F-E734-7528-27CD-7A405C67969B}"/>
              </a:ext>
            </a:extLst>
          </p:cNvPr>
          <p:cNvGrpSpPr/>
          <p:nvPr/>
        </p:nvGrpSpPr>
        <p:grpSpPr>
          <a:xfrm>
            <a:off x="-333781" y="2311055"/>
            <a:ext cx="6782505" cy="3676903"/>
            <a:chOff x="4819302" y="1426231"/>
            <a:chExt cx="7781117" cy="4462026"/>
          </a:xfrm>
        </p:grpSpPr>
        <p:pic>
          <p:nvPicPr>
            <p:cNvPr id="5124" name="Picture 4" descr="Nuvem PNG [Fundo Transparente]">
              <a:extLst>
                <a:ext uri="{FF2B5EF4-FFF2-40B4-BE49-F238E27FC236}">
                  <a16:creationId xmlns:a16="http://schemas.microsoft.com/office/drawing/2014/main" id="{1F33D86F-F4D0-ECDB-3A6F-BD8FAF203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61" y="1426231"/>
              <a:ext cx="662940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2" descr="Criando um Container do Docker (Sem o Docker!) - Blog 4Linux">
              <a:extLst>
                <a:ext uri="{FF2B5EF4-FFF2-40B4-BE49-F238E27FC236}">
                  <a16:creationId xmlns:a16="http://schemas.microsoft.com/office/drawing/2014/main" id="{CE6D7A86-FDA9-F406-7BDC-3134159FB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302" y="1997697"/>
              <a:ext cx="7781117" cy="389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858FE90-A519-4DC7-7850-F621818D83B6}"/>
              </a:ext>
            </a:extLst>
          </p:cNvPr>
          <p:cNvGrpSpPr/>
          <p:nvPr/>
        </p:nvGrpSpPr>
        <p:grpSpPr>
          <a:xfrm>
            <a:off x="5743276" y="2283578"/>
            <a:ext cx="6782505" cy="3676903"/>
            <a:chOff x="4819302" y="1426231"/>
            <a:chExt cx="7781117" cy="4462026"/>
          </a:xfrm>
        </p:grpSpPr>
        <p:pic>
          <p:nvPicPr>
            <p:cNvPr id="8" name="Picture 4" descr="Nuvem PNG [Fundo Transparente]">
              <a:extLst>
                <a:ext uri="{FF2B5EF4-FFF2-40B4-BE49-F238E27FC236}">
                  <a16:creationId xmlns:a16="http://schemas.microsoft.com/office/drawing/2014/main" id="{B6CC9F0B-3818-62A1-7335-8710D658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161" y="1426231"/>
              <a:ext cx="662940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Criando um Container do Docker (Sem o Docker!) - Blog 4Linux">
              <a:extLst>
                <a:ext uri="{FF2B5EF4-FFF2-40B4-BE49-F238E27FC236}">
                  <a16:creationId xmlns:a16="http://schemas.microsoft.com/office/drawing/2014/main" id="{B23A7732-434D-9B63-142B-9D9E44420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302" y="1997697"/>
              <a:ext cx="7781117" cy="389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43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E4D0CA1-662C-E86D-FCD5-24564F480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7" t="13613"/>
          <a:stretch/>
        </p:blipFill>
        <p:spPr bwMode="auto">
          <a:xfrm>
            <a:off x="-1" y="0"/>
            <a:ext cx="4726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DB77B53-00E9-35F5-7083-0533262EB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r="21962"/>
          <a:stretch/>
        </p:blipFill>
        <p:spPr bwMode="auto">
          <a:xfrm>
            <a:off x="4726539" y="0"/>
            <a:ext cx="7465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CF4B2709-D4FB-8FEC-0802-23ED76533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52" b="91361" l="7804" r="70234">
                        <a14:foregroundMark x1="13672" y1="38565" x2="13672" y2="38565"/>
                        <a14:foregroundMark x1="14844" y1="39462" x2="18750" y2="39013"/>
                        <a14:backgroundMark x1="51172" y1="40359" x2="51172" y2="40359"/>
                        <a14:backgroundMark x1="52344" y1="33184" x2="44922" y2="34081"/>
                        <a14:backgroundMark x1="44922" y1="34081" x2="59766" y2="53812"/>
                        <a14:backgroundMark x1="59766" y1="53812" x2="55469" y2="31390"/>
                        <a14:backgroundMark x1="55469" y1="31390" x2="42969" y2="30493"/>
                        <a14:backgroundMark x1="42969" y1="49776" x2="46875" y2="54260"/>
                        <a14:backgroundMark x1="46875" y1="54260" x2="35938" y2="38565"/>
                        <a14:backgroundMark x1="35938" y1="38565" x2="44922" y2="53363"/>
                        <a14:backgroundMark x1="44922" y1="53363" x2="38281" y2="53363"/>
                        <a14:backgroundMark x1="45313" y1="39910" x2="50781" y2="58296"/>
                        <a14:backgroundMark x1="50781" y1="58296" x2="44531" y2="54709"/>
                        <a14:backgroundMark x1="45703" y1="41704" x2="40625" y2="39013"/>
                        <a14:backgroundMark x1="40625" y1="39013" x2="40625" y2="37220"/>
                        <a14:backgroundMark x1="59375" y1="41704" x2="50781" y2="47085"/>
                        <a14:backgroundMark x1="53906" y1="60538" x2="39844" y2="56951"/>
                        <a14:backgroundMark x1="45313" y1="60538" x2="47266" y2="60090"/>
                        <a14:backgroundMark x1="53906" y1="51121" x2="55078" y2="51121"/>
                        <a14:backgroundMark x1="17188" y1="43946" x2="17188" y2="43946"/>
                        <a14:backgroundMark x1="21484" y1="36323" x2="21484" y2="37220"/>
                        <a14:backgroundMark x1="16948" y1="35426" x2="10156" y2="35426"/>
                        <a14:backgroundMark x1="21094" y1="35426" x2="20621" y2="35426"/>
                        <a14:backgroundMark x1="10156" y1="38565" x2="10156" y2="42152"/>
                        <a14:backgroundMark x1="10156" y1="35426" x2="10156" y2="38565"/>
                        <a14:backgroundMark x1="16647" y1="43047" x2="19922" y2="43498"/>
                        <a14:backgroundMark x1="10156" y1="42152" x2="13221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34971" r="74764" b="54102"/>
          <a:stretch/>
        </p:blipFill>
        <p:spPr bwMode="auto">
          <a:xfrm>
            <a:off x="4196862" y="0"/>
            <a:ext cx="1172308" cy="8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B03EA4E-D2B6-A5D8-A984-BBEDDC8D9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25" b="99552" l="7422" r="69922">
                        <a14:foregroundMark x1="21484" y1="98206" x2="21484" y2="98206"/>
                        <a14:foregroundMark x1="19922" y1="99552" x2="19922" y2="99552"/>
                        <a14:backgroundMark x1="39453" y1="43498" x2="45703" y2="46188"/>
                        <a14:backgroundMark x1="45703" y1="46188" x2="50391" y2="51121"/>
                        <a14:backgroundMark x1="50391" y1="51121" x2="52734" y2="45740"/>
                        <a14:backgroundMark x1="52734" y1="45740" x2="43750" y2="59193"/>
                        <a14:backgroundMark x1="43750" y1="59193" x2="46094" y2="36323"/>
                        <a14:backgroundMark x1="46094" y1="36323" x2="55078" y2="39013"/>
                        <a14:backgroundMark x1="55078" y1="39013" x2="41797" y2="35874"/>
                        <a14:backgroundMark x1="41797" y1="35874" x2="61719" y2="31839"/>
                        <a14:backgroundMark x1="61719" y1="31839" x2="41797" y2="34081"/>
                        <a14:backgroundMark x1="41797" y1="34081" x2="41406" y2="50673"/>
                        <a14:backgroundMark x1="41406" y1="50673" x2="35547" y2="54260"/>
                        <a14:backgroundMark x1="35547" y1="54260" x2="57031" y2="59641"/>
                        <a14:backgroundMark x1="57031" y1="59641" x2="59766" y2="44843"/>
                        <a14:backgroundMark x1="59766" y1="44843" x2="58984" y2="31839"/>
                        <a14:backgroundMark x1="58984" y1="31839" x2="58203" y2="32735"/>
                        <a14:backgroundMark x1="56250" y1="43946" x2="55469" y2="44395"/>
                        <a14:backgroundMark x1="47656" y1="42152" x2="47656" y2="42152"/>
                        <a14:backgroundMark x1="54688" y1="51121" x2="54688" y2="51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88925" r="74166" b="-1034"/>
          <a:stretch/>
        </p:blipFill>
        <p:spPr bwMode="auto">
          <a:xfrm>
            <a:off x="4198999" y="5764079"/>
            <a:ext cx="1170171" cy="11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E4A80D-7A3B-E78E-7F25-2921DD1E5B05}"/>
              </a:ext>
            </a:extLst>
          </p:cNvPr>
          <p:cNvSpPr/>
          <p:nvPr/>
        </p:nvSpPr>
        <p:spPr>
          <a:xfrm>
            <a:off x="-33068" y="-10204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7F577D-3981-BAA4-5AB9-6B89375AF58F}"/>
              </a:ext>
            </a:extLst>
          </p:cNvPr>
          <p:cNvSpPr txBox="1"/>
          <p:nvPr/>
        </p:nvSpPr>
        <p:spPr>
          <a:xfrm>
            <a:off x="1920240" y="2900295"/>
            <a:ext cx="8934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HANDS    ON   GIRLS!</a:t>
            </a:r>
          </a:p>
        </p:txBody>
      </p:sp>
    </p:spTree>
    <p:extLst>
      <p:ext uri="{BB962C8B-B14F-4D97-AF65-F5344CB8AC3E}">
        <p14:creationId xmlns:p14="http://schemas.microsoft.com/office/powerpoint/2010/main" val="4066178981"/>
      </p:ext>
    </p:extLst>
  </p:cSld>
  <p:clrMapOvr>
    <a:masterClrMapping/>
  </p:clrMapOvr>
  <p:transition spd="slow" advTm="3000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8DABB1-D904-4CD6-9826-7192B763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final">
            <a:hlinkClick r:id="" action="ppaction://media"/>
            <a:extLst>
              <a:ext uri="{FF2B5EF4-FFF2-40B4-BE49-F238E27FC236}">
                <a16:creationId xmlns:a16="http://schemas.microsoft.com/office/drawing/2014/main" id="{6AE458AB-0674-48EF-8A09-3E1A3FE4D6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0"/>
                </p14:media>
              </p:ext>
            </p:extLst>
          </p:nvPr>
        </p:nvPicPr>
        <p:blipFill rotWithShape="1">
          <a:blip r:embed="rId4"/>
          <a:srcRect l="12738" t="5503" r="12262" b="28042"/>
          <a:stretch/>
        </p:blipFill>
        <p:spPr>
          <a:xfrm>
            <a:off x="4185284" y="1374342"/>
            <a:ext cx="7705361" cy="433426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092F326-58BB-C2B7-007A-D1A85F20D90C}"/>
              </a:ext>
            </a:extLst>
          </p:cNvPr>
          <p:cNvSpPr txBox="1"/>
          <p:nvPr/>
        </p:nvSpPr>
        <p:spPr>
          <a:xfrm>
            <a:off x="154548" y="1374342"/>
            <a:ext cx="6155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MINHAS  REDES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211386C1-DABF-4539-6A4A-EAE2652D75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9371" r="9273" b="8152"/>
          <a:stretch/>
        </p:blipFill>
        <p:spPr>
          <a:xfrm>
            <a:off x="389138" y="2020143"/>
            <a:ext cx="3407008" cy="3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5090"/>
      </p:ext>
    </p:extLst>
  </p:cSld>
  <p:clrMapOvr>
    <a:masterClrMapping/>
  </p:clrMapOvr>
  <p:transition spd="slow" advTm="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mesa, cheio, verde&#10;&#10;Descrição gerada automaticamente">
            <a:extLst>
              <a:ext uri="{FF2B5EF4-FFF2-40B4-BE49-F238E27FC236}">
                <a16:creationId xmlns:a16="http://schemas.microsoft.com/office/drawing/2014/main" id="{2186C1FA-3DAA-C295-058B-F8835185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33D25FA7-4611-5E3A-16C6-1A5CC4C6F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1" y="5086444"/>
            <a:ext cx="1640114" cy="14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D1A5E73-712C-D74A-8E24-C54EB19DF588}"/>
              </a:ext>
            </a:extLst>
          </p:cNvPr>
          <p:cNvGrpSpPr/>
          <p:nvPr/>
        </p:nvGrpSpPr>
        <p:grpSpPr>
          <a:xfrm>
            <a:off x="9506857" y="3209023"/>
            <a:ext cx="3202992" cy="3573494"/>
            <a:chOff x="6195526" y="2614159"/>
            <a:chExt cx="1940767" cy="200449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35FAB0F-1E10-6AB9-951C-9D441E23F81E}"/>
                </a:ext>
              </a:extLst>
            </p:cNvPr>
            <p:cNvSpPr/>
            <p:nvPr/>
          </p:nvSpPr>
          <p:spPr>
            <a:xfrm>
              <a:off x="7240556" y="2782111"/>
              <a:ext cx="629122" cy="166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Imagem em preto e verde&#10;&#10;Descrição gerada automaticamente com confiança baixa">
              <a:extLst>
                <a:ext uri="{FF2B5EF4-FFF2-40B4-BE49-F238E27FC236}">
                  <a16:creationId xmlns:a16="http://schemas.microsoft.com/office/drawing/2014/main" id="{1E78AA95-C72B-FA8B-0CC4-88725029B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1889" r="37030" b="11992"/>
            <a:stretch/>
          </p:blipFill>
          <p:spPr>
            <a:xfrm>
              <a:off x="6195526" y="2614159"/>
              <a:ext cx="1940767" cy="2004493"/>
            </a:xfrm>
            <a:prstGeom prst="rect">
              <a:avLst/>
            </a:prstGeom>
          </p:spPr>
        </p:pic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3A5256D-8034-004C-F823-51C95AB291AB}"/>
              </a:ext>
            </a:extLst>
          </p:cNvPr>
          <p:cNvSpPr/>
          <p:nvPr/>
        </p:nvSpPr>
        <p:spPr>
          <a:xfrm>
            <a:off x="2062343" y="617001"/>
            <a:ext cx="8067314" cy="41355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  <a:lumOff val="2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899104-C81E-C355-6B06-00DD6706D054}"/>
              </a:ext>
            </a:extLst>
          </p:cNvPr>
          <p:cNvSpPr txBox="1"/>
          <p:nvPr/>
        </p:nvSpPr>
        <p:spPr>
          <a:xfrm>
            <a:off x="2303252" y="1181849"/>
            <a:ext cx="287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uper Mario World" panose="00000400000000000000" pitchFamily="2" charset="0"/>
              </a:rPr>
              <a:t>ROCAMBOLE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4FF7F3-DF00-7CA5-783A-919F58A0D764}"/>
              </a:ext>
            </a:extLst>
          </p:cNvPr>
          <p:cNvSpPr txBox="1"/>
          <p:nvPr/>
        </p:nvSpPr>
        <p:spPr>
          <a:xfrm>
            <a:off x="2622233" y="1891183"/>
            <a:ext cx="639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Cachorro    salsicha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F02864-C053-D1F5-FCFE-66D2639BF101}"/>
              </a:ext>
            </a:extLst>
          </p:cNvPr>
          <p:cNvSpPr txBox="1"/>
          <p:nvPr/>
        </p:nvSpPr>
        <p:spPr>
          <a:xfrm>
            <a:off x="2622233" y="2350781"/>
            <a:ext cx="54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uper Mario World" panose="00000400000000000000" pitchFamily="2" charset="0"/>
              </a:rPr>
              <a:t>Adora   subir  </a:t>
            </a:r>
            <a:r>
              <a:rPr lang="pt-BR" dirty="0" err="1">
                <a:latin typeface="Super Mario World" panose="00000400000000000000" pitchFamily="2" charset="0"/>
              </a:rPr>
              <a:t>CAOtainers</a:t>
            </a:r>
            <a:r>
              <a:rPr lang="pt-BR" dirty="0">
                <a:latin typeface="Super Mario World" panose="00000400000000000000" pitchFamily="2" charset="0"/>
              </a:rPr>
              <a:t>   e fazer </a:t>
            </a:r>
            <a:r>
              <a:rPr lang="pt-BR" dirty="0" err="1">
                <a:latin typeface="Super Mario World" panose="00000400000000000000" pitchFamily="2" charset="0"/>
              </a:rPr>
              <a:t>AUAUtomatizações</a:t>
            </a:r>
            <a:endParaRPr lang="pt-BR" sz="1800" dirty="0">
              <a:solidFill>
                <a:schemeClr val="tx1"/>
              </a:solidFill>
              <a:latin typeface="Super Mario World" panose="00000400000000000000" pitchFamily="2" charset="0"/>
            </a:endParaRPr>
          </a:p>
        </p:txBody>
      </p:sp>
      <p:pic>
        <p:nvPicPr>
          <p:cNvPr id="18" name="Imagem 17" descr="Uma foto preta e branca de um cachorro&#10;&#10;Descrição gerada automaticamente com confiança média">
            <a:extLst>
              <a:ext uri="{FF2B5EF4-FFF2-40B4-BE49-F238E27FC236}">
                <a16:creationId xmlns:a16="http://schemas.microsoft.com/office/drawing/2014/main" id="{69FF627D-9BDC-3F97-6275-973F748EA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05" y="958563"/>
            <a:ext cx="6798382" cy="38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00"/>
                            </p:stCondLst>
                            <p:childTnLst>
                              <p:par>
                                <p:cTn id="4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00"/>
                            </p:stCondLst>
                            <p:childTnLst>
                              <p:par>
                                <p:cTn id="44" presetID="63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29492 -0.00092 " pathEditMode="relative" rAng="0" ptsTypes="AA">
                                      <p:cBhvr>
                                        <p:cTn id="45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/>
      <p:bldP spid="9" grpId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92FFD-727E-4FE3-9E25-3A1B98CAF1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C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627BE55-8119-47A7-AEF0-174C99BB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035" t="7035" r="7035" b="7035"/>
          <a:stretch/>
        </p:blipFill>
        <p:spPr>
          <a:xfrm>
            <a:off x="0" y="275085"/>
            <a:ext cx="12192000" cy="6307830"/>
          </a:xfrm>
          <a:prstGeom prst="rect">
            <a:avLst/>
          </a:prstGeom>
          <a:ln>
            <a:noFill/>
          </a:ln>
        </p:spPr>
      </p:pic>
      <p:pic>
        <p:nvPicPr>
          <p:cNvPr id="63" name="Imagem 6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383FFB-8757-4A03-B9BC-E52E4406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3" t="-6595" r="2105" b="-1"/>
          <a:stretch/>
        </p:blipFill>
        <p:spPr>
          <a:xfrm>
            <a:off x="8567094" y="1053381"/>
            <a:ext cx="2574453" cy="758100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200B903-7CA9-A95B-79C9-FF175AFE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1" y="-557893"/>
            <a:ext cx="13556343" cy="7625443"/>
          </a:xfrm>
          <a:prstGeom prst="rect">
            <a:avLst/>
          </a:prstGeom>
        </p:spPr>
      </p:pic>
      <p:pic>
        <p:nvPicPr>
          <p:cNvPr id="7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EBAE343E-2BAB-B90B-4451-E1284F6560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52" y="485988"/>
            <a:ext cx="1268034" cy="11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EA8AF30-982F-2FB7-6FA3-759746A721F9}"/>
              </a:ext>
            </a:extLst>
          </p:cNvPr>
          <p:cNvSpPr/>
          <p:nvPr/>
        </p:nvSpPr>
        <p:spPr>
          <a:xfrm>
            <a:off x="2568350" y="5504268"/>
            <a:ext cx="2598736" cy="10786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Pixel Operator Mono" panose="02000809000000000000" pitchFamily="49" charset="0"/>
              </a:rPr>
              <a:t>virtualização</a:t>
            </a:r>
          </a:p>
        </p:txBody>
      </p:sp>
    </p:spTree>
    <p:extLst>
      <p:ext uri="{BB962C8B-B14F-4D97-AF65-F5344CB8AC3E}">
        <p14:creationId xmlns:p14="http://schemas.microsoft.com/office/powerpoint/2010/main" val="3130924927"/>
      </p:ext>
    </p:extLst>
  </p:cSld>
  <p:clrMapOvr>
    <a:masterClrMapping/>
  </p:clrMapOvr>
  <p:transition spd="slow" advTm="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0.08773 L 0.00912 0.08773 C 0.01003 0.09422 0.01303 0.11366 0.01381 0.12361 C 0.01433 0.12917 0.01459 0.13496 0.01511 0.14051 C 0.01459 0.14908 0.01446 0.15741 0.01381 0.16597 C 0.01329 0.17408 0.01185 0.17685 0.01029 0.18496 C 0.00977 0.18773 0.00951 0.19074 0.00912 0.19352 C 0.00834 0.19838 0.00769 0.20347 0.00678 0.20834 C 0.00573 0.21343 0.0043 0.21806 0.00313 0.22315 C 0.00235 0.23079 0.0017 0.23866 0.00079 0.2463 C 0.00053 0.24931 -0.00039 0.25185 -0.00039 0.25486 C -0.00039 0.26412 0.00014 0.27315 0.00079 0.28241 C 0.00092 0.28449 0.00196 0.28658 0.00196 0.28866 C 0.00235 0.30278 0.00196 0.3169 0.00196 0.33102 L -0.04192 0.47709 L -0.04192 0.53009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6D752DC-4B06-69D5-361A-EDAC7A42A197}"/>
              </a:ext>
            </a:extLst>
          </p:cNvPr>
          <p:cNvGrpSpPr/>
          <p:nvPr/>
        </p:nvGrpSpPr>
        <p:grpSpPr>
          <a:xfrm>
            <a:off x="-1677176" y="0"/>
            <a:ext cx="15016770" cy="8288002"/>
            <a:chOff x="-1677176" y="0"/>
            <a:chExt cx="15016770" cy="828800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1FC2101-E02A-1561-1C22-6CC6DBCF64BF}"/>
                </a:ext>
              </a:extLst>
            </p:cNvPr>
            <p:cNvGrpSpPr/>
            <p:nvPr/>
          </p:nvGrpSpPr>
          <p:grpSpPr>
            <a:xfrm>
              <a:off x="-89482" y="0"/>
              <a:ext cx="12314550" cy="6993146"/>
              <a:chOff x="-89482" y="0"/>
              <a:chExt cx="12314550" cy="6993146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0321E1B-024F-A13C-5FA8-2D5D3CF68219}"/>
                  </a:ext>
                </a:extLst>
              </p:cNvPr>
              <p:cNvSpPr/>
              <p:nvPr/>
            </p:nvSpPr>
            <p:spPr>
              <a:xfrm>
                <a:off x="-33068" y="0"/>
                <a:ext cx="12258136" cy="1966823"/>
              </a:xfrm>
              <a:prstGeom prst="rect">
                <a:avLst/>
              </a:prstGeom>
              <a:solidFill>
                <a:srgbClr val="508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2956E96-952C-FF41-D437-7800CF4230C6}"/>
                  </a:ext>
                </a:extLst>
              </p:cNvPr>
              <p:cNvSpPr/>
              <p:nvPr/>
            </p:nvSpPr>
            <p:spPr>
              <a:xfrm>
                <a:off x="-33068" y="1687902"/>
                <a:ext cx="12258136" cy="416944"/>
              </a:xfrm>
              <a:prstGeom prst="rect">
                <a:avLst/>
              </a:prstGeom>
              <a:solidFill>
                <a:srgbClr val="589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B29543CE-B0A2-6934-1DE5-EBEC8D3CF222}"/>
                  </a:ext>
                </a:extLst>
              </p:cNvPr>
              <p:cNvSpPr/>
              <p:nvPr/>
            </p:nvSpPr>
            <p:spPr>
              <a:xfrm>
                <a:off x="-33068" y="2044462"/>
                <a:ext cx="12258136" cy="416944"/>
              </a:xfrm>
              <a:prstGeom prst="rect">
                <a:avLst/>
              </a:prstGeom>
              <a:solidFill>
                <a:srgbClr val="68A0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9EAF17C-FC1B-44DA-DA02-593D5A36926C}"/>
                  </a:ext>
                </a:extLst>
              </p:cNvPr>
              <p:cNvSpPr/>
              <p:nvPr/>
            </p:nvSpPr>
            <p:spPr>
              <a:xfrm>
                <a:off x="-33068" y="2330573"/>
                <a:ext cx="12258136" cy="416944"/>
              </a:xfrm>
              <a:prstGeom prst="rect">
                <a:avLst/>
              </a:prstGeom>
              <a:solidFill>
                <a:srgbClr val="70A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9FD7F4-B82F-300C-5259-7288D5C15E6D}"/>
                  </a:ext>
                </a:extLst>
              </p:cNvPr>
              <p:cNvSpPr/>
              <p:nvPr/>
            </p:nvSpPr>
            <p:spPr>
              <a:xfrm>
                <a:off x="-33068" y="2698637"/>
                <a:ext cx="12258136" cy="416944"/>
              </a:xfrm>
              <a:prstGeom prst="rect">
                <a:avLst/>
              </a:prstGeom>
              <a:solidFill>
                <a:srgbClr val="78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3978272-F5C5-8F6F-6E43-17C71CE34414}"/>
                  </a:ext>
                </a:extLst>
              </p:cNvPr>
              <p:cNvSpPr/>
              <p:nvPr/>
            </p:nvSpPr>
            <p:spPr>
              <a:xfrm>
                <a:off x="-33068" y="3012056"/>
                <a:ext cx="12258136" cy="416944"/>
              </a:xfrm>
              <a:prstGeom prst="rect">
                <a:avLst/>
              </a:prstGeom>
              <a:solidFill>
                <a:srgbClr val="80B8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6F3D57A-B1AE-9A88-34A1-532C0186EC85}"/>
                  </a:ext>
                </a:extLst>
              </p:cNvPr>
              <p:cNvSpPr/>
              <p:nvPr/>
            </p:nvSpPr>
            <p:spPr>
              <a:xfrm>
                <a:off x="-33068" y="3360004"/>
                <a:ext cx="12258136" cy="416944"/>
              </a:xfrm>
              <a:prstGeom prst="rect">
                <a:avLst/>
              </a:prstGeom>
              <a:solidFill>
                <a:srgbClr val="A0D8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4DC307C6-EB48-FA9A-6714-D8CCEAFA0F8B}"/>
                  </a:ext>
                </a:extLst>
              </p:cNvPr>
              <p:cNvSpPr/>
              <p:nvPr/>
            </p:nvSpPr>
            <p:spPr>
              <a:xfrm>
                <a:off x="-33068" y="3730233"/>
                <a:ext cx="12258136" cy="416944"/>
              </a:xfrm>
              <a:prstGeom prst="rect">
                <a:avLst/>
              </a:prstGeom>
              <a:solidFill>
                <a:srgbClr val="A8E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29A943EC-959B-3BB5-16F6-730F6BF194C9}"/>
                  </a:ext>
                </a:extLst>
              </p:cNvPr>
              <p:cNvSpPr/>
              <p:nvPr/>
            </p:nvSpPr>
            <p:spPr>
              <a:xfrm>
                <a:off x="-33068" y="4065933"/>
                <a:ext cx="12258136" cy="416944"/>
              </a:xfrm>
              <a:prstGeom prst="rect">
                <a:avLst/>
              </a:prstGeom>
              <a:solidFill>
                <a:srgbClr val="B1E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C653761-0FD2-FACF-DCDB-23E0F83F68BF}"/>
                  </a:ext>
                </a:extLst>
              </p:cNvPr>
              <p:cNvSpPr/>
              <p:nvPr/>
            </p:nvSpPr>
            <p:spPr>
              <a:xfrm>
                <a:off x="-33068" y="4426807"/>
                <a:ext cx="12258136" cy="2566339"/>
              </a:xfrm>
              <a:prstGeom prst="rect">
                <a:avLst/>
              </a:prstGeom>
              <a:solidFill>
                <a:srgbClr val="B8F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pic>
            <p:nvPicPr>
              <p:cNvPr id="35" name="Picture 4">
                <a:extLst>
                  <a:ext uri="{FF2B5EF4-FFF2-40B4-BE49-F238E27FC236}">
                    <a16:creationId xmlns:a16="http://schemas.microsoft.com/office/drawing/2014/main" id="{1AEC8424-D4BA-254B-2692-388C1DDC5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6099" b="99552" l="2344" r="99219">
                            <a14:foregroundMark x1="17969" y1="98655" x2="17969" y2="98655"/>
                            <a14:foregroundMark x1="27013" y1="98840" x2="40234" y2="99552"/>
                            <a14:foregroundMark x1="15234" y1="98206" x2="26130" y2="98793"/>
                            <a14:foregroundMark x1="40234" y1="99552" x2="82942" y2="96901"/>
                            <a14:foregroundMark x1="94531" y1="96413" x2="93750" y2="96861"/>
                            <a14:foregroundMark x1="97656" y1="96413" x2="99219" y2="96413"/>
                            <a14:foregroundMark x1="15625" y1="97309" x2="2344" y2="97309"/>
                            <a14:foregroundMark x1="2344" y1="97309" x2="2344" y2="97309"/>
                            <a14:backgroundMark x1="781" y1="89686" x2="23438" y2="89238"/>
                            <a14:backgroundMark x1="23438" y1="89238" x2="41016" y2="89686"/>
                            <a14:backgroundMark x1="41016" y1="89686" x2="69922" y2="89238"/>
                            <a14:backgroundMark x1="69922" y1="89238" x2="90625" y2="89238"/>
                            <a14:backgroundMark x1="86719" y1="91031" x2="79688" y2="91031"/>
                            <a14:backgroundMark x1="27734" y1="91480" x2="25000" y2="91031"/>
                            <a14:backgroundMark x1="24219" y1="90583" x2="21094" y2="90583"/>
                            <a14:backgroundMark x1="23828" y1="92377" x2="21875" y2="919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2" t="84906" r="-234" b="145"/>
              <a:stretch/>
            </p:blipFill>
            <p:spPr bwMode="auto">
              <a:xfrm>
                <a:off x="-89482" y="5903381"/>
                <a:ext cx="8406764" cy="1089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1D5100CB-9252-0244-B531-9DBC4F290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6099" b="99552" l="2344" r="99219">
                            <a14:foregroundMark x1="17969" y1="98655" x2="17969" y2="98655"/>
                            <a14:foregroundMark x1="27013" y1="98840" x2="40234" y2="99552"/>
                            <a14:foregroundMark x1="15234" y1="98206" x2="26130" y2="98793"/>
                            <a14:foregroundMark x1="40234" y1="99552" x2="82942" y2="96901"/>
                            <a14:foregroundMark x1="94531" y1="96413" x2="93750" y2="96861"/>
                            <a14:foregroundMark x1="97656" y1="96413" x2="99219" y2="96413"/>
                            <a14:foregroundMark x1="15625" y1="97309" x2="2344" y2="97309"/>
                            <a14:foregroundMark x1="2344" y1="97309" x2="2344" y2="97309"/>
                            <a14:backgroundMark x1="781" y1="89686" x2="23438" y2="89238"/>
                            <a14:backgroundMark x1="23438" y1="89238" x2="41016" y2="89686"/>
                            <a14:backgroundMark x1="41016" y1="89686" x2="69922" y2="89238"/>
                            <a14:backgroundMark x1="69922" y1="89238" x2="90625" y2="89238"/>
                            <a14:backgroundMark x1="86719" y1="91031" x2="79688" y2="91031"/>
                            <a14:backgroundMark x1="27734" y1="91480" x2="25000" y2="91031"/>
                            <a14:backgroundMark x1="24219" y1="90583" x2="21094" y2="90583"/>
                            <a14:backgroundMark x1="23828" y1="92377" x2="21875" y2="919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1" t="84906" r="-234" b="145"/>
              <a:stretch/>
            </p:blipFill>
            <p:spPr bwMode="auto">
              <a:xfrm flipH="1">
                <a:off x="8268020" y="5903380"/>
                <a:ext cx="3957048" cy="1089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ECB4B14-FBB0-09C9-1752-8472E49E07AF}"/>
                  </a:ext>
                </a:extLst>
              </p:cNvPr>
              <p:cNvSpPr txBox="1"/>
              <p:nvPr/>
            </p:nvSpPr>
            <p:spPr>
              <a:xfrm>
                <a:off x="3098457" y="3627393"/>
                <a:ext cx="63699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dirty="0"/>
              </a:p>
            </p:txBody>
          </p:sp>
        </p:grp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132405A6-DA4B-8D13-7DFD-DD93697D0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49" b="42365" l="42689" r="79481">
                          <a14:foregroundMark x1="79297" y1="27803" x2="79297" y2="27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0" t="8372" r="15920" b="53858"/>
            <a:stretch/>
          </p:blipFill>
          <p:spPr bwMode="auto">
            <a:xfrm>
              <a:off x="9719572" y="4838221"/>
              <a:ext cx="3620022" cy="258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F9868154-C90A-2A3D-D072-8F1C4B00423F}"/>
                </a:ext>
              </a:extLst>
            </p:cNvPr>
            <p:cNvGrpSpPr/>
            <p:nvPr/>
          </p:nvGrpSpPr>
          <p:grpSpPr>
            <a:xfrm>
              <a:off x="8268020" y="5698290"/>
              <a:ext cx="3620022" cy="2589712"/>
              <a:chOff x="5926898" y="33026"/>
              <a:chExt cx="3620022" cy="2589712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8207C338-3969-BF4E-B7C8-4B0CCB9548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2149" b="42365" l="42689" r="79481">
                            <a14:foregroundMark x1="79297" y1="27803" x2="79297" y2="278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0" t="8372" r="15920" b="53858"/>
              <a:stretch/>
            </p:blipFill>
            <p:spPr bwMode="auto">
              <a:xfrm>
                <a:off x="5926898" y="33026"/>
                <a:ext cx="3620022" cy="2589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3E503ADC-5D46-66A5-30A1-D28B9CEF76AB}"/>
                  </a:ext>
                </a:extLst>
              </p:cNvPr>
              <p:cNvSpPr/>
              <p:nvPr/>
            </p:nvSpPr>
            <p:spPr>
              <a:xfrm>
                <a:off x="7290148" y="811782"/>
                <a:ext cx="1027134" cy="876120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C600CD2A-ACEB-38B5-6208-4E283D573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1" t="84906" r="-234" b="145"/>
            <a:stretch/>
          </p:blipFill>
          <p:spPr bwMode="auto">
            <a:xfrm flipH="1">
              <a:off x="8268020" y="5903380"/>
              <a:ext cx="3957048" cy="108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2BC600B-EE8B-0D87-85BC-C1745C9C9477}"/>
                </a:ext>
              </a:extLst>
            </p:cNvPr>
            <p:cNvGrpSpPr/>
            <p:nvPr/>
          </p:nvGrpSpPr>
          <p:grpSpPr>
            <a:xfrm>
              <a:off x="-1677176" y="5354321"/>
              <a:ext cx="3620022" cy="2589712"/>
              <a:chOff x="5926898" y="33026"/>
              <a:chExt cx="3620022" cy="2589712"/>
            </a:xfrm>
          </p:grpSpPr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AC4D9A8A-02D6-8544-117D-E5AE38EBA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2149" b="42365" l="42689" r="79481">
                            <a14:foregroundMark x1="79297" y1="27803" x2="79297" y2="278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0" t="8372" r="15920" b="53858"/>
              <a:stretch/>
            </p:blipFill>
            <p:spPr bwMode="auto">
              <a:xfrm>
                <a:off x="5926898" y="33026"/>
                <a:ext cx="3620022" cy="2589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323F297-46B3-BFEA-6DDA-1A65DAC5EE91}"/>
                  </a:ext>
                </a:extLst>
              </p:cNvPr>
              <p:cNvSpPr/>
              <p:nvPr/>
            </p:nvSpPr>
            <p:spPr>
              <a:xfrm>
                <a:off x="7290148" y="811782"/>
                <a:ext cx="1027134" cy="876120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441330B-6FDF-2802-A79A-988941B1C906}"/>
                </a:ext>
              </a:extLst>
            </p:cNvPr>
            <p:cNvSpPr/>
            <p:nvPr/>
          </p:nvSpPr>
          <p:spPr>
            <a:xfrm>
              <a:off x="-33067" y="0"/>
              <a:ext cx="12258136" cy="6993146"/>
            </a:xfrm>
            <a:prstGeom prst="rect">
              <a:avLst/>
            </a:prstGeom>
            <a:solidFill>
              <a:srgbClr val="0D0D0D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215295A-2930-76E7-6818-0E8714E790D4}"/>
              </a:ext>
            </a:extLst>
          </p:cNvPr>
          <p:cNvGrpSpPr/>
          <p:nvPr/>
        </p:nvGrpSpPr>
        <p:grpSpPr>
          <a:xfrm>
            <a:off x="567070" y="1606193"/>
            <a:ext cx="10820117" cy="4267741"/>
            <a:chOff x="567070" y="1606193"/>
            <a:chExt cx="10820117" cy="426774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2AEF557B-2DFC-C903-D1F7-036107702510}"/>
                </a:ext>
              </a:extLst>
            </p:cNvPr>
            <p:cNvGrpSpPr/>
            <p:nvPr/>
          </p:nvGrpSpPr>
          <p:grpSpPr>
            <a:xfrm>
              <a:off x="567070" y="1606193"/>
              <a:ext cx="10820117" cy="3135547"/>
              <a:chOff x="577956" y="1549133"/>
              <a:chExt cx="10820117" cy="3135547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F30494B-DFB7-6AE2-52C1-7BD2FCC84416}"/>
                  </a:ext>
                </a:extLst>
              </p:cNvPr>
              <p:cNvSpPr/>
              <p:nvPr/>
            </p:nvSpPr>
            <p:spPr>
              <a:xfrm>
                <a:off x="6070501" y="2247088"/>
                <a:ext cx="1349298" cy="41694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50000"/>
                      </a:schemeClr>
                    </a:solidFill>
                  </a:rPr>
                  <a:t>APLICAÇÃO</a:t>
                </a:r>
                <a:endParaRPr lang="pt-BR" sz="1400" dirty="0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D4B1CAC-1C1C-D90B-95F4-4C2D8CC003C4}"/>
                  </a:ext>
                </a:extLst>
              </p:cNvPr>
              <p:cNvSpPr/>
              <p:nvPr/>
            </p:nvSpPr>
            <p:spPr>
              <a:xfrm>
                <a:off x="4474243" y="2247087"/>
                <a:ext cx="1349298" cy="416945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50000"/>
                      </a:schemeClr>
                    </a:solidFill>
                  </a:rPr>
                  <a:t>APLICAÇÃO</a:t>
                </a:r>
                <a:endParaRPr lang="pt-BR" sz="1400" dirty="0"/>
              </a:p>
            </p:txBody>
          </p: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BE06C6FE-179B-8D8B-7EA6-F806B3C8F3C3}"/>
                  </a:ext>
                </a:extLst>
              </p:cNvPr>
              <p:cNvGrpSpPr/>
              <p:nvPr/>
            </p:nvGrpSpPr>
            <p:grpSpPr>
              <a:xfrm>
                <a:off x="577956" y="1549133"/>
                <a:ext cx="10820117" cy="3135547"/>
                <a:chOff x="577956" y="1549133"/>
                <a:chExt cx="10820117" cy="3135547"/>
              </a:xfrm>
            </p:grpSpPr>
            <p:grpSp>
              <p:nvGrpSpPr>
                <p:cNvPr id="13" name="Agrupar 12">
                  <a:extLst>
                    <a:ext uri="{FF2B5EF4-FFF2-40B4-BE49-F238E27FC236}">
                      <a16:creationId xmlns:a16="http://schemas.microsoft.com/office/drawing/2014/main" id="{D4A2822F-16D2-8746-E21A-CB9C770211AD}"/>
                    </a:ext>
                  </a:extLst>
                </p:cNvPr>
                <p:cNvGrpSpPr/>
                <p:nvPr/>
              </p:nvGrpSpPr>
              <p:grpSpPr>
                <a:xfrm>
                  <a:off x="577956" y="1998242"/>
                  <a:ext cx="10820117" cy="2686438"/>
                  <a:chOff x="360241" y="1939856"/>
                  <a:chExt cx="10820117" cy="2686438"/>
                </a:xfrm>
              </p:grpSpPr>
              <p:grpSp>
                <p:nvGrpSpPr>
                  <p:cNvPr id="16" name="Agrupar 15">
                    <a:extLst>
                      <a:ext uri="{FF2B5EF4-FFF2-40B4-BE49-F238E27FC236}">
                        <a16:creationId xmlns:a16="http://schemas.microsoft.com/office/drawing/2014/main" id="{554C48E1-2999-1C40-1B3A-EFA201EC48CD}"/>
                      </a:ext>
                    </a:extLst>
                  </p:cNvPr>
                  <p:cNvGrpSpPr/>
                  <p:nvPr/>
                </p:nvGrpSpPr>
                <p:grpSpPr>
                  <a:xfrm>
                    <a:off x="4256528" y="2628747"/>
                    <a:ext cx="2945556" cy="1950866"/>
                    <a:chOff x="1193180" y="2784881"/>
                    <a:chExt cx="2945556" cy="1950866"/>
                  </a:xfrm>
                </p:grpSpPr>
                <p:sp>
                  <p:nvSpPr>
                    <p:cNvPr id="40" name="Retângulo 39">
                      <a:extLst>
                        <a:ext uri="{FF2B5EF4-FFF2-40B4-BE49-F238E27FC236}">
                          <a16:creationId xmlns:a16="http://schemas.microsoft.com/office/drawing/2014/main" id="{3452CC24-B276-1EA3-6898-A37256946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2784881"/>
                      <a:ext cx="1349298" cy="427154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SISTEMA</a:t>
                      </a:r>
                      <a:r>
                        <a:rPr lang="pt-BR" sz="9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pt-BR" sz="9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OPERACIONAL CONVIDADO</a:t>
                      </a:r>
                    </a:p>
                  </p:txBody>
                </p:sp>
                <p:sp>
                  <p:nvSpPr>
                    <p:cNvPr id="41" name="Retângulo 40">
                      <a:extLst>
                        <a:ext uri="{FF2B5EF4-FFF2-40B4-BE49-F238E27FC236}">
                          <a16:creationId xmlns:a16="http://schemas.microsoft.com/office/drawing/2014/main" id="{246DFF6A-0750-77DC-671D-44A71980E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38" y="2791045"/>
                      <a:ext cx="1349298" cy="416945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SISTEMA</a:t>
                      </a:r>
                      <a:r>
                        <a:rPr lang="pt-BR" sz="9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pt-BR" sz="9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OPERACIONAL CONVIDADO</a:t>
                      </a:r>
                      <a:endParaRPr lang="pt-BR" sz="900" dirty="0"/>
                    </a:p>
                  </p:txBody>
                </p:sp>
                <p:sp>
                  <p:nvSpPr>
                    <p:cNvPr id="42" name="Retângulo 41">
                      <a:extLst>
                        <a:ext uri="{FF2B5EF4-FFF2-40B4-BE49-F238E27FC236}">
                          <a16:creationId xmlns:a16="http://schemas.microsoft.com/office/drawing/2014/main" id="{05BA0132-F743-9683-562B-06CCBB00B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3251184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HYPERVISOR</a:t>
                      </a:r>
                    </a:p>
                  </p:txBody>
                </p:sp>
                <p:sp>
                  <p:nvSpPr>
                    <p:cNvPr id="43" name="Retângulo 42">
                      <a:extLst>
                        <a:ext uri="{FF2B5EF4-FFF2-40B4-BE49-F238E27FC236}">
                          <a16:creationId xmlns:a16="http://schemas.microsoft.com/office/drawing/2014/main" id="{151CF971-9EB0-D784-A204-F78A5A8E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180" y="4012391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HARDWARE</a:t>
                      </a:r>
                      <a:endParaRPr lang="pt-BR" dirty="0"/>
                    </a:p>
                  </p:txBody>
                </p:sp>
              </p:grpSp>
              <p:grpSp>
                <p:nvGrpSpPr>
                  <p:cNvPr id="17" name="Agrupar 16">
                    <a:extLst>
                      <a:ext uri="{FF2B5EF4-FFF2-40B4-BE49-F238E27FC236}">
                        <a16:creationId xmlns:a16="http://schemas.microsoft.com/office/drawing/2014/main" id="{0851DF7F-3E1D-F504-D1D7-DCC851D6374E}"/>
                      </a:ext>
                    </a:extLst>
                  </p:cNvPr>
                  <p:cNvGrpSpPr/>
                  <p:nvPr/>
                </p:nvGrpSpPr>
                <p:grpSpPr>
                  <a:xfrm>
                    <a:off x="8234802" y="1939856"/>
                    <a:ext cx="2945556" cy="2686438"/>
                    <a:chOff x="4399585" y="2812007"/>
                    <a:chExt cx="2945556" cy="2686438"/>
                  </a:xfrm>
                </p:grpSpPr>
                <p:grpSp>
                  <p:nvGrpSpPr>
                    <p:cNvPr id="32" name="Agrupar 31">
                      <a:extLst>
                        <a:ext uri="{FF2B5EF4-FFF2-40B4-BE49-F238E27FC236}">
                          <a16:creationId xmlns:a16="http://schemas.microsoft.com/office/drawing/2014/main" id="{E54B1B3D-A8A7-415A-4856-B5825E42D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9585" y="2812007"/>
                      <a:ext cx="2945556" cy="1919350"/>
                      <a:chOff x="1193180" y="2816397"/>
                      <a:chExt cx="2945556" cy="1919350"/>
                    </a:xfrm>
                  </p:grpSpPr>
                  <p:sp>
                    <p:nvSpPr>
                      <p:cNvPr id="34" name="Retângulo 33">
                        <a:extLst>
                          <a:ext uri="{FF2B5EF4-FFF2-40B4-BE49-F238E27FC236}">
                            <a16:creationId xmlns:a16="http://schemas.microsoft.com/office/drawing/2014/main" id="{3C086D21-3D11-A2F7-6BF7-33823C943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3180" y="2830103"/>
                        <a:ext cx="1349298" cy="381931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t-BR" sz="900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SISTEMA</a:t>
                        </a:r>
                        <a:r>
                          <a:rPr lang="pt-BR" sz="9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 </a:t>
                        </a:r>
                        <a:r>
                          <a:rPr lang="pt-BR" sz="900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OPERACIONAL CONVIDADO</a:t>
                        </a:r>
                      </a:p>
                    </p:txBody>
                  </p:sp>
                  <p:sp>
                    <p:nvSpPr>
                      <p:cNvPr id="36" name="Retângulo 35">
                        <a:extLst>
                          <a:ext uri="{FF2B5EF4-FFF2-40B4-BE49-F238E27FC236}">
                            <a16:creationId xmlns:a16="http://schemas.microsoft.com/office/drawing/2014/main" id="{D5BF19B4-8BF9-8E83-4F04-B59A2CC792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9438" y="2816397"/>
                        <a:ext cx="1349298" cy="391594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t-BR" sz="900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SISTEMA</a:t>
                        </a:r>
                        <a:r>
                          <a:rPr lang="pt-BR" sz="9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 </a:t>
                        </a:r>
                        <a:r>
                          <a:rPr lang="pt-BR" sz="900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OPERACIONAL CONVIDADO</a:t>
                        </a:r>
                        <a:endParaRPr lang="pt-BR" sz="900" dirty="0"/>
                      </a:p>
                    </p:txBody>
                  </p:sp>
                  <p:sp>
                    <p:nvSpPr>
                      <p:cNvPr id="38" name="Retângulo 37">
                        <a:extLst>
                          <a:ext uri="{FF2B5EF4-FFF2-40B4-BE49-F238E27FC236}">
                            <a16:creationId xmlns:a16="http://schemas.microsoft.com/office/drawing/2014/main" id="{B2444547-BAC5-E8D2-3E2D-47A580A124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3180" y="3251184"/>
                        <a:ext cx="2945556" cy="72335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t-BR" b="1" dirty="0"/>
                          <a:t>HYPERVISOR</a:t>
                        </a:r>
                        <a:endParaRPr lang="pt-BR" dirty="0"/>
                      </a:p>
                    </p:txBody>
                  </p:sp>
                  <p:sp>
                    <p:nvSpPr>
                      <p:cNvPr id="39" name="Retângulo 38">
                        <a:extLst>
                          <a:ext uri="{FF2B5EF4-FFF2-40B4-BE49-F238E27FC236}">
                            <a16:creationId xmlns:a16="http://schemas.microsoft.com/office/drawing/2014/main" id="{0692ED54-CBBD-1CC3-5877-EBE1F02486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3180" y="4012391"/>
                        <a:ext cx="2945556" cy="72335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t-BR" b="1" dirty="0"/>
                          <a:t>SISTEMA OPERACIONAL </a:t>
                        </a:r>
                      </a:p>
                      <a:p>
                        <a:pPr algn="ctr"/>
                        <a:r>
                          <a:rPr lang="pt-BR" b="1" dirty="0"/>
                          <a:t>HOSPEDEIRO</a:t>
                        </a:r>
                        <a:endParaRPr lang="pt-BR" dirty="0"/>
                      </a:p>
                    </p:txBody>
                  </p:sp>
                </p:grpSp>
                <p:sp>
                  <p:nvSpPr>
                    <p:cNvPr id="33" name="Retângulo 32">
                      <a:extLst>
                        <a:ext uri="{FF2B5EF4-FFF2-40B4-BE49-F238E27FC236}">
                          <a16:creationId xmlns:a16="http://schemas.microsoft.com/office/drawing/2014/main" id="{128682CD-C5F0-D059-DDF5-A72A748516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9585" y="4775089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HARDWARE</a:t>
                      </a:r>
                      <a:endParaRPr lang="pt-BR" dirty="0"/>
                    </a:p>
                  </p:txBody>
                </p:sp>
              </p:grpSp>
              <p:grpSp>
                <p:nvGrpSpPr>
                  <p:cNvPr id="18" name="Agrupar 17">
                    <a:extLst>
                      <a:ext uri="{FF2B5EF4-FFF2-40B4-BE49-F238E27FC236}">
                        <a16:creationId xmlns:a16="http://schemas.microsoft.com/office/drawing/2014/main" id="{2F34C210-3B93-8042-9C87-455D49C95C81}"/>
                      </a:ext>
                    </a:extLst>
                  </p:cNvPr>
                  <p:cNvGrpSpPr/>
                  <p:nvPr/>
                </p:nvGrpSpPr>
                <p:grpSpPr>
                  <a:xfrm>
                    <a:off x="360241" y="2328501"/>
                    <a:ext cx="2957548" cy="2248424"/>
                    <a:chOff x="7592101" y="3218340"/>
                    <a:chExt cx="2957548" cy="2248424"/>
                  </a:xfrm>
                </p:grpSpPr>
                <p:sp>
                  <p:nvSpPr>
                    <p:cNvPr id="24" name="Retângulo 23">
                      <a:extLst>
                        <a:ext uri="{FF2B5EF4-FFF2-40B4-BE49-F238E27FC236}">
                          <a16:creationId xmlns:a16="http://schemas.microsoft.com/office/drawing/2014/main" id="{EA0B58FC-74AB-DA3E-54D8-817B4941A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01" y="3218340"/>
                      <a:ext cx="2945556" cy="723356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APLICAÇÃO</a:t>
                      </a:r>
                    </a:p>
                  </p:txBody>
                </p:sp>
                <p:sp>
                  <p:nvSpPr>
                    <p:cNvPr id="30" name="Retângulo 29">
                      <a:extLst>
                        <a:ext uri="{FF2B5EF4-FFF2-40B4-BE49-F238E27FC236}">
                          <a16:creationId xmlns:a16="http://schemas.microsoft.com/office/drawing/2014/main" id="{3363E86F-84E2-E198-ACF8-A67308795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2101" y="3979547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SISTEMA</a:t>
                      </a:r>
                      <a:r>
                        <a:rPr lang="pt-BR" dirty="0"/>
                        <a:t> </a:t>
                      </a:r>
                      <a:r>
                        <a:rPr lang="pt-BR" b="1" dirty="0"/>
                        <a:t>OPERACIONAL</a:t>
                      </a:r>
                    </a:p>
                  </p:txBody>
                </p:sp>
                <p:sp>
                  <p:nvSpPr>
                    <p:cNvPr id="31" name="Retângulo 30">
                      <a:extLst>
                        <a:ext uri="{FF2B5EF4-FFF2-40B4-BE49-F238E27FC236}">
                          <a16:creationId xmlns:a16="http://schemas.microsoft.com/office/drawing/2014/main" id="{45B5BDC1-3D7F-F510-795B-D2A5BB101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04093" y="4743408"/>
                      <a:ext cx="2945556" cy="723356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b="1" dirty="0"/>
                        <a:t>HARDWARE</a:t>
                      </a:r>
                    </a:p>
                  </p:txBody>
                </p:sp>
              </p:grpSp>
            </p:grpSp>
            <p:sp>
              <p:nvSpPr>
                <p:cNvPr id="14" name="Retângulo 13">
                  <a:extLst>
                    <a:ext uri="{FF2B5EF4-FFF2-40B4-BE49-F238E27FC236}">
                      <a16:creationId xmlns:a16="http://schemas.microsoft.com/office/drawing/2014/main" id="{53F06B87-EFB2-2B87-A4A3-8B93760EA9F5}"/>
                    </a:ext>
                  </a:extLst>
                </p:cNvPr>
                <p:cNvSpPr/>
                <p:nvPr/>
              </p:nvSpPr>
              <p:spPr>
                <a:xfrm>
                  <a:off x="8452517" y="1571893"/>
                  <a:ext cx="1349298" cy="416945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APLICAÇÃO</a:t>
                  </a:r>
                  <a:endParaRPr lang="pt-BR" sz="1400" dirty="0"/>
                </a:p>
              </p:txBody>
            </p:sp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76C71A68-1A76-0193-6686-54E322261D09}"/>
                    </a:ext>
                  </a:extLst>
                </p:cNvPr>
                <p:cNvSpPr/>
                <p:nvPr/>
              </p:nvSpPr>
              <p:spPr>
                <a:xfrm>
                  <a:off x="10048775" y="1549133"/>
                  <a:ext cx="1349298" cy="416945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APLICAÇÃO</a:t>
                  </a:r>
                  <a:endParaRPr lang="pt-BR" sz="1400" dirty="0"/>
                </a:p>
              </p:txBody>
            </p:sp>
          </p:grpSp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3920443-2A70-0567-5AD3-0E5393CBEDB9}"/>
                </a:ext>
              </a:extLst>
            </p:cNvPr>
            <p:cNvSpPr txBox="1"/>
            <p:nvPr/>
          </p:nvSpPr>
          <p:spPr>
            <a:xfrm>
              <a:off x="1095886" y="4972001"/>
              <a:ext cx="1725386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badi" panose="020B0604020202020204" pitchFamily="34" charset="0"/>
                </a:rPr>
                <a:t>MODELO TRADICIONAL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56FA731-9BE5-1B0A-CEEB-CC0EA2B31FAE}"/>
                </a:ext>
              </a:extLst>
            </p:cNvPr>
            <p:cNvSpPr txBox="1"/>
            <p:nvPr/>
          </p:nvSpPr>
          <p:spPr>
            <a:xfrm>
              <a:off x="5008878" y="4950604"/>
              <a:ext cx="1725386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badi" panose="020B0604020202020204" pitchFamily="34" charset="0"/>
                </a:rPr>
                <a:t>HYPERVISOR</a:t>
              </a:r>
            </a:p>
            <a:p>
              <a:pPr algn="ctr"/>
              <a:r>
                <a:rPr lang="pt-BR" dirty="0">
                  <a:latin typeface="Abadi" panose="020B0604020202020204" pitchFamily="34" charset="0"/>
                </a:rPr>
                <a:t>BARE METAL</a:t>
              </a:r>
              <a:br>
                <a:rPr lang="pt-BR" dirty="0">
                  <a:latin typeface="Abadi" panose="020B0604020202020204" pitchFamily="34" charset="0"/>
                </a:rPr>
              </a:br>
              <a:r>
                <a:rPr lang="pt-BR" dirty="0">
                  <a:latin typeface="Abadi" panose="020B0604020202020204" pitchFamily="34" charset="0"/>
                </a:rPr>
                <a:t>TIPO 1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8654F48-182F-C232-F8E2-CD3809161A2B}"/>
                </a:ext>
              </a:extLst>
            </p:cNvPr>
            <p:cNvSpPr txBox="1"/>
            <p:nvPr/>
          </p:nvSpPr>
          <p:spPr>
            <a:xfrm>
              <a:off x="9051716" y="4919350"/>
              <a:ext cx="1725386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badi" panose="020B0604020202020204" pitchFamily="34" charset="0"/>
                </a:rPr>
                <a:t>HYPERVISOR HOSPEDADO</a:t>
              </a:r>
            </a:p>
            <a:p>
              <a:pPr algn="ctr"/>
              <a:r>
                <a:rPr lang="pt-BR" dirty="0">
                  <a:latin typeface="Abadi" panose="020B0604020202020204" pitchFamily="34" charset="0"/>
                </a:rPr>
                <a:t>TIPO 2</a:t>
              </a:r>
            </a:p>
          </p:txBody>
        </p:sp>
      </p:grp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C665C16-8D4C-0B35-C195-A67354F5A625}"/>
              </a:ext>
            </a:extLst>
          </p:cNvPr>
          <p:cNvSpPr txBox="1"/>
          <p:nvPr/>
        </p:nvSpPr>
        <p:spPr>
          <a:xfrm>
            <a:off x="483027" y="481621"/>
            <a:ext cx="6369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dirty="0">
                <a:solidFill>
                  <a:schemeClr val="bg1">
                    <a:lumMod val="95000"/>
                  </a:schemeClr>
                </a:solidFill>
                <a:latin typeface="Pixel Operator Mono" panose="02000809000000000000" pitchFamily="49" charset="0"/>
              </a:rPr>
              <a:t>virtualização</a:t>
            </a:r>
          </a:p>
        </p:txBody>
      </p:sp>
    </p:spTree>
    <p:extLst>
      <p:ext uri="{BB962C8B-B14F-4D97-AF65-F5344CB8AC3E}">
        <p14:creationId xmlns:p14="http://schemas.microsoft.com/office/powerpoint/2010/main" val="36827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563D229-E0D0-5EBA-993A-3E0B3C39CE04}"/>
              </a:ext>
            </a:extLst>
          </p:cNvPr>
          <p:cNvGrpSpPr/>
          <p:nvPr/>
        </p:nvGrpSpPr>
        <p:grpSpPr>
          <a:xfrm>
            <a:off x="-66136" y="-67573"/>
            <a:ext cx="12258136" cy="6993146"/>
            <a:chOff x="0" y="0"/>
            <a:chExt cx="12258136" cy="6993146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0321E1B-024F-A13C-5FA8-2D5D3CF68219}"/>
                </a:ext>
              </a:extLst>
            </p:cNvPr>
            <p:cNvSpPr/>
            <p:nvPr/>
          </p:nvSpPr>
          <p:spPr>
            <a:xfrm>
              <a:off x="0" y="0"/>
              <a:ext cx="12258136" cy="1966823"/>
            </a:xfrm>
            <a:prstGeom prst="rect">
              <a:avLst/>
            </a:prstGeom>
            <a:solidFill>
              <a:srgbClr val="5088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2956E96-952C-FF41-D437-7800CF4230C6}"/>
                </a:ext>
              </a:extLst>
            </p:cNvPr>
            <p:cNvSpPr/>
            <p:nvPr/>
          </p:nvSpPr>
          <p:spPr>
            <a:xfrm>
              <a:off x="0" y="1687902"/>
              <a:ext cx="12258136" cy="416944"/>
            </a:xfrm>
            <a:prstGeom prst="rect">
              <a:avLst/>
            </a:prstGeom>
            <a:solidFill>
              <a:srgbClr val="589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B29543CE-B0A2-6934-1DE5-EBEC8D3CF222}"/>
                </a:ext>
              </a:extLst>
            </p:cNvPr>
            <p:cNvSpPr/>
            <p:nvPr/>
          </p:nvSpPr>
          <p:spPr>
            <a:xfrm>
              <a:off x="0" y="2044462"/>
              <a:ext cx="12258136" cy="416944"/>
            </a:xfrm>
            <a:prstGeom prst="rect">
              <a:avLst/>
            </a:prstGeom>
            <a:solidFill>
              <a:srgbClr val="68A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49EAF17C-FC1B-44DA-DA02-593D5A36926C}"/>
                </a:ext>
              </a:extLst>
            </p:cNvPr>
            <p:cNvSpPr/>
            <p:nvPr/>
          </p:nvSpPr>
          <p:spPr>
            <a:xfrm>
              <a:off x="0" y="2330573"/>
              <a:ext cx="12258136" cy="416944"/>
            </a:xfrm>
            <a:prstGeom prst="rect">
              <a:avLst/>
            </a:prstGeom>
            <a:solidFill>
              <a:srgbClr val="70A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9FD7F4-B82F-300C-5259-7288D5C15E6D}"/>
                </a:ext>
              </a:extLst>
            </p:cNvPr>
            <p:cNvSpPr/>
            <p:nvPr/>
          </p:nvSpPr>
          <p:spPr>
            <a:xfrm>
              <a:off x="0" y="2698637"/>
              <a:ext cx="12258136" cy="416944"/>
            </a:xfrm>
            <a:prstGeom prst="rect">
              <a:avLst/>
            </a:prstGeom>
            <a:solidFill>
              <a:srgbClr val="78B0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3978272-F5C5-8F6F-6E43-17C71CE34414}"/>
                </a:ext>
              </a:extLst>
            </p:cNvPr>
            <p:cNvSpPr/>
            <p:nvPr/>
          </p:nvSpPr>
          <p:spPr>
            <a:xfrm>
              <a:off x="0" y="3012056"/>
              <a:ext cx="12258136" cy="416944"/>
            </a:xfrm>
            <a:prstGeom prst="rect">
              <a:avLst/>
            </a:prstGeom>
            <a:solidFill>
              <a:srgbClr val="80B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A6F3D57A-B1AE-9A88-34A1-532C0186EC85}"/>
                </a:ext>
              </a:extLst>
            </p:cNvPr>
            <p:cNvSpPr/>
            <p:nvPr/>
          </p:nvSpPr>
          <p:spPr>
            <a:xfrm>
              <a:off x="0" y="3360004"/>
              <a:ext cx="12258136" cy="416944"/>
            </a:xfrm>
            <a:prstGeom prst="rect">
              <a:avLst/>
            </a:prstGeom>
            <a:solidFill>
              <a:srgbClr val="A0D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DC307C6-EB48-FA9A-6714-D8CCEAFA0F8B}"/>
                </a:ext>
              </a:extLst>
            </p:cNvPr>
            <p:cNvSpPr/>
            <p:nvPr/>
          </p:nvSpPr>
          <p:spPr>
            <a:xfrm>
              <a:off x="0" y="3730233"/>
              <a:ext cx="12258136" cy="416944"/>
            </a:xfrm>
            <a:prstGeom prst="rect">
              <a:avLst/>
            </a:prstGeom>
            <a:solidFill>
              <a:srgbClr val="A8E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9A943EC-959B-3BB5-16F6-730F6BF194C9}"/>
                </a:ext>
              </a:extLst>
            </p:cNvPr>
            <p:cNvSpPr/>
            <p:nvPr/>
          </p:nvSpPr>
          <p:spPr>
            <a:xfrm>
              <a:off x="0" y="4065933"/>
              <a:ext cx="12258136" cy="416944"/>
            </a:xfrm>
            <a:prstGeom prst="rect">
              <a:avLst/>
            </a:prstGeom>
            <a:solidFill>
              <a:srgbClr val="B1E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3C653761-0FD2-FACF-DCDB-23E0F83F68BF}"/>
                </a:ext>
              </a:extLst>
            </p:cNvPr>
            <p:cNvSpPr/>
            <p:nvPr/>
          </p:nvSpPr>
          <p:spPr>
            <a:xfrm>
              <a:off x="0" y="4426807"/>
              <a:ext cx="12258136" cy="2566339"/>
            </a:xfrm>
            <a:prstGeom prst="rect">
              <a:avLst/>
            </a:prstGeom>
            <a:solidFill>
              <a:srgbClr val="B8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5088A0"/>
                </a:solidFill>
              </a:endParaRPr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1AEC8424-D4BA-254B-2692-388C1DDC5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99" b="99552" l="2344" r="99219">
                        <a14:foregroundMark x1="17969" y1="98655" x2="17969" y2="98655"/>
                        <a14:foregroundMark x1="27013" y1="98840" x2="40234" y2="99552"/>
                        <a14:foregroundMark x1="15234" y1="98206" x2="26130" y2="98793"/>
                        <a14:foregroundMark x1="40234" y1="99552" x2="82942" y2="96901"/>
                        <a14:foregroundMark x1="94531" y1="96413" x2="93750" y2="96861"/>
                        <a14:foregroundMark x1="97656" y1="96413" x2="99219" y2="96413"/>
                        <a14:foregroundMark x1="15625" y1="97309" x2="2344" y2="97309"/>
                        <a14:foregroundMark x1="2344" y1="97309" x2="2344" y2="97309"/>
                        <a14:backgroundMark x1="781" y1="89686" x2="23438" y2="89238"/>
                        <a14:backgroundMark x1="23438" y1="89238" x2="41016" y2="89686"/>
                        <a14:backgroundMark x1="41016" y1="89686" x2="69922" y2="89238"/>
                        <a14:backgroundMark x1="69922" y1="89238" x2="90625" y2="89238"/>
                        <a14:backgroundMark x1="86719" y1="91031" x2="79688" y2="91031"/>
                        <a14:backgroundMark x1="27734" y1="91480" x2="25000" y2="91031"/>
                        <a14:backgroundMark x1="24219" y1="90583" x2="21094" y2="90583"/>
                        <a14:backgroundMark x1="23828" y1="92377" x2="21875" y2="91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2" t="84906" r="-234" b="145"/>
          <a:stretch/>
        </p:blipFill>
        <p:spPr bwMode="auto">
          <a:xfrm>
            <a:off x="-89482" y="5903381"/>
            <a:ext cx="8406764" cy="10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1D5100CB-9252-0244-B531-9DBC4F290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99" b="99552" l="2344" r="99219">
                        <a14:foregroundMark x1="17969" y1="98655" x2="17969" y2="98655"/>
                        <a14:foregroundMark x1="27013" y1="98840" x2="40234" y2="99552"/>
                        <a14:foregroundMark x1="15234" y1="98206" x2="26130" y2="98793"/>
                        <a14:foregroundMark x1="40234" y1="99552" x2="82942" y2="96901"/>
                        <a14:foregroundMark x1="94531" y1="96413" x2="93750" y2="96861"/>
                        <a14:foregroundMark x1="97656" y1="96413" x2="99219" y2="96413"/>
                        <a14:foregroundMark x1="15625" y1="97309" x2="2344" y2="97309"/>
                        <a14:foregroundMark x1="2344" y1="97309" x2="2344" y2="97309"/>
                        <a14:backgroundMark x1="781" y1="89686" x2="23438" y2="89238"/>
                        <a14:backgroundMark x1="23438" y1="89238" x2="41016" y2="89686"/>
                        <a14:backgroundMark x1="41016" y1="89686" x2="69922" y2="89238"/>
                        <a14:backgroundMark x1="69922" y1="89238" x2="90625" y2="89238"/>
                        <a14:backgroundMark x1="86719" y1="91031" x2="79688" y2="91031"/>
                        <a14:backgroundMark x1="27734" y1="91480" x2="25000" y2="91031"/>
                        <a14:backgroundMark x1="24219" y1="90583" x2="21094" y2="90583"/>
                        <a14:backgroundMark x1="23828" y1="92377" x2="21875" y2="91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84906" r="-234" b="145"/>
          <a:stretch/>
        </p:blipFill>
        <p:spPr bwMode="auto">
          <a:xfrm flipH="1">
            <a:off x="8268020" y="5903380"/>
            <a:ext cx="3957048" cy="10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FDECB314-474F-195D-2DE3-E400DEFEA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538" b="95516" l="1953" r="33594">
                        <a14:foregroundMark x1="1953" y1="77130" x2="1953" y2="77130"/>
                        <a14:foregroundMark x1="32422" y1="91031" x2="32422" y2="91031"/>
                        <a14:foregroundMark x1="25781" y1="88789" x2="25781" y2="88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" t="56332" r="62624"/>
          <a:stretch/>
        </p:blipFill>
        <p:spPr bwMode="auto">
          <a:xfrm>
            <a:off x="-89483" y="3896445"/>
            <a:ext cx="2499065" cy="309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B302847-8653-A904-F080-C3C9ABAF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942" b="92377" l="39844" r="99609">
                        <a14:foregroundMark x1="46484" y1="87444" x2="60547" y2="66368"/>
                        <a14:foregroundMark x1="60547" y1="66368" x2="62109" y2="60987"/>
                        <a14:foregroundMark x1="61719" y1="62780" x2="61719" y2="57399"/>
                        <a14:foregroundMark x1="76953" y1="78924" x2="76563" y2="74888"/>
                        <a14:foregroundMark x1="93750" y1="87892" x2="89844" y2="75785"/>
                        <a14:foregroundMark x1="89844" y1="75785" x2="89844" y2="74439"/>
                        <a14:foregroundMark x1="93359" y1="81614" x2="96875" y2="89238"/>
                        <a14:foregroundMark x1="91406" y1="90583" x2="53516" y2="91031"/>
                        <a14:foregroundMark x1="43750" y1="89686" x2="43750" y2="89686"/>
                        <a14:foregroundMark x1="42578" y1="90135" x2="42578" y2="90135"/>
                        <a14:foregroundMark x1="39844" y1="89238" x2="39844" y2="89238"/>
                        <a14:foregroundMark x1="97656" y1="88341" x2="99609" y2="91928"/>
                        <a14:foregroundMark x1="57031" y1="80717" x2="57031" y2="80717"/>
                        <a14:foregroundMark x1="55469" y1="87444" x2="55469" y2="87444"/>
                        <a14:foregroundMark x1="68750" y1="82511" x2="68750" y2="82511"/>
                        <a14:foregroundMark x1="69531" y1="86099" x2="69531" y2="86099"/>
                        <a14:foregroundMark x1="76953" y1="82960" x2="76953" y2="82960"/>
                        <a14:foregroundMark x1="60938" y1="89686" x2="60938" y2="89686"/>
                        <a14:backgroundMark x1="87500" y1="61883" x2="86719" y2="61883"/>
                        <a14:backgroundMark x1="98438" y1="60987" x2="98438" y2="60987"/>
                        <a14:backgroundMark x1="49609" y1="61435" x2="62891" y2="50224"/>
                        <a14:backgroundMark x1="62891" y1="50224" x2="73047" y2="50224"/>
                        <a14:backgroundMark x1="73047" y1="50224" x2="89453" y2="63229"/>
                        <a14:backgroundMark x1="89453" y1="63229" x2="98828" y2="62780"/>
                        <a14:backgroundMark x1="98828" y1="62780" x2="98828" y2="62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9" t="23913"/>
          <a:stretch/>
        </p:blipFill>
        <p:spPr bwMode="auto">
          <a:xfrm>
            <a:off x="7409329" y="1940130"/>
            <a:ext cx="4782671" cy="512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BEEA5F7B-2BD8-A80B-6BF9-B62D70682A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627" y="5110435"/>
            <a:ext cx="1587909" cy="14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ADB0F966-B2C3-1787-1065-0EAF8813248A}"/>
              </a:ext>
            </a:extLst>
          </p:cNvPr>
          <p:cNvGrpSpPr/>
          <p:nvPr/>
        </p:nvGrpSpPr>
        <p:grpSpPr>
          <a:xfrm>
            <a:off x="-1876147" y="1696491"/>
            <a:ext cx="3620022" cy="2589712"/>
            <a:chOff x="5926898" y="33026"/>
            <a:chExt cx="3620022" cy="25897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6712822-0381-1AFB-F8BD-AE8C4577F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149" b="42365" l="42689" r="79481">
                          <a14:foregroundMark x1="79297" y1="27803" x2="79297" y2="27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0" t="8372" r="15920" b="53858"/>
            <a:stretch/>
          </p:blipFill>
          <p:spPr bwMode="auto">
            <a:xfrm>
              <a:off x="5926898" y="33026"/>
              <a:ext cx="3620022" cy="258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3562059-536C-0032-B8A5-9C7E7CFEB383}"/>
                </a:ext>
              </a:extLst>
            </p:cNvPr>
            <p:cNvSpPr/>
            <p:nvPr/>
          </p:nvSpPr>
          <p:spPr>
            <a:xfrm>
              <a:off x="7290148" y="811782"/>
              <a:ext cx="1027134" cy="876120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EEA5F873-861A-735F-A429-4F449340D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149" b="42365" l="42689" r="79481">
                        <a14:foregroundMark x1="79297" y1="27803" x2="79297" y2="278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0" t="8372" r="15920" b="53858"/>
          <a:stretch/>
        </p:blipFill>
        <p:spPr bwMode="auto">
          <a:xfrm>
            <a:off x="8161509" y="-927771"/>
            <a:ext cx="5202170" cy="37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D9752CA-667D-49BC-219C-3697137CE0C5}"/>
              </a:ext>
            </a:extLst>
          </p:cNvPr>
          <p:cNvSpPr/>
          <p:nvPr/>
        </p:nvSpPr>
        <p:spPr>
          <a:xfrm>
            <a:off x="2476540" y="4563545"/>
            <a:ext cx="1401641" cy="6252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Super Mario World" panose="00000400000000000000" pitchFamily="2" charset="0"/>
              </a:rPr>
              <a:t>SO </a:t>
            </a:r>
            <a:r>
              <a:rPr lang="pt-BR" sz="2000" dirty="0">
                <a:solidFill>
                  <a:schemeClr val="tx1"/>
                </a:solidFill>
                <a:latin typeface="Super Mario World" panose="00000400000000000000" pitchFamily="2" charset="0"/>
              </a:rPr>
              <a:t>1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811E197-4739-7C37-8E01-322C5909C2F7}"/>
              </a:ext>
            </a:extLst>
          </p:cNvPr>
          <p:cNvSpPr/>
          <p:nvPr/>
        </p:nvSpPr>
        <p:spPr>
          <a:xfrm>
            <a:off x="5611309" y="4572247"/>
            <a:ext cx="1401641" cy="6252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Super Mario World" panose="00000400000000000000" pitchFamily="2" charset="0"/>
              </a:rPr>
              <a:t>SO </a:t>
            </a:r>
            <a:r>
              <a:rPr lang="pt-BR" sz="2000" dirty="0">
                <a:solidFill>
                  <a:schemeClr val="tx1"/>
                </a:solidFill>
                <a:latin typeface="Super Mario World" panose="00000400000000000000" pitchFamily="2" charset="0"/>
              </a:rPr>
              <a:t>2</a:t>
            </a:r>
          </a:p>
        </p:txBody>
      </p:sp>
      <p:pic>
        <p:nvPicPr>
          <p:cNvPr id="3076" name="Picture 4" descr="Ícone de vetor de planeta exótico do planeta pixel art para jogo de 8 bits  em fundo branco | Vetor Premium">
            <a:extLst>
              <a:ext uri="{FF2B5EF4-FFF2-40B4-BE49-F238E27FC236}">
                <a16:creationId xmlns:a16="http://schemas.microsoft.com/office/drawing/2014/main" id="{B88EAAD8-906A-B2F7-FC4B-5780B0716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50" b="96250" l="3050" r="97150">
                        <a14:foregroundMark x1="30850" y1="13350" x2="14250" y2="22750"/>
                        <a14:foregroundMark x1="14250" y1="22750" x2="3050" y2="57500"/>
                        <a14:foregroundMark x1="28850" y1="88850" x2="40700" y2="95050"/>
                        <a14:foregroundMark x1="40700" y1="95050" x2="53650" y2="97350"/>
                        <a14:foregroundMark x1="53650" y1="97350" x2="71450" y2="93050"/>
                        <a14:foregroundMark x1="82368" y1="85787" x2="83400" y2="85100"/>
                        <a14:foregroundMark x1="86637" y1="79355" x2="90500" y2="72500"/>
                        <a14:foregroundMark x1="83738" y1="84500" x2="84956" y2="82338"/>
                        <a14:foregroundMark x1="90500" y1="72500" x2="93550" y2="63100"/>
                        <a14:foregroundMark x1="93550" y1="63100" x2="93200" y2="49850"/>
                        <a14:foregroundMark x1="93200" y1="49850" x2="86900" y2="31950"/>
                        <a14:foregroundMark x1="86900" y1="31950" x2="65250" y2="8600"/>
                        <a14:foregroundMark x1="65250" y1="8600" x2="51550" y2="4700"/>
                        <a14:foregroundMark x1="47600" y1="3400" x2="47600" y2="3400"/>
                        <a14:foregroundMark x1="47400" y1="3250" x2="47400" y2="3250"/>
                        <a14:foregroundMark x1="37150" y1="5050" x2="37150" y2="5050"/>
                        <a14:foregroundMark x1="97150" y1="51350" x2="91750" y2="71550"/>
                        <a14:foregroundMark x1="66700" y1="93700" x2="49850" y2="96250"/>
                        <a14:foregroundMark x1="49850" y1="96250" x2="33900" y2="93850"/>
                        <a14:foregroundMark x1="25719" y1="90701" x2="11000" y2="75550"/>
                        <a14:foregroundMark x1="26350" y1="91350" x2="25848" y2="90833"/>
                        <a14:foregroundMark x1="11000" y1="75550" x2="4350" y2="61450"/>
                        <a14:foregroundMark x1="4350" y1="61450" x2="4350" y2="61450"/>
                        <a14:foregroundMark x1="6150" y1="33500" x2="14500" y2="20600"/>
                        <a14:foregroundMark x1="14500" y1="20600" x2="29700" y2="7650"/>
                        <a14:foregroundMark x1="29700" y1="7650" x2="41450" y2="4500"/>
                        <a14:foregroundMark x1="86150" y1="80200" x2="86150" y2="80200"/>
                        <a14:foregroundMark x1="85600" y1="79800" x2="85600" y2="79800"/>
                        <a14:foregroundMark x1="85800" y1="79800" x2="85800" y2="79800"/>
                        <a14:foregroundMark x1="60950" y1="4700" x2="60950" y2="4700"/>
                        <a14:foregroundMark x1="67050" y1="5950" x2="67050" y2="5950"/>
                        <a14:foregroundMark x1="70850" y1="8100" x2="70850" y2="8100"/>
                        <a14:foregroundMark x1="73350" y1="9550" x2="73350" y2="9550"/>
                        <a14:foregroundMark x1="75350" y1="11150" x2="75350" y2="11150"/>
                        <a14:foregroundMark x1="77850" y1="12600" x2="77850" y2="12600"/>
                        <a14:foregroundMark x1="79850" y1="14050" x2="79850" y2="14050"/>
                        <a14:foregroundMark x1="80950" y1="16050" x2="80950" y2="16050"/>
                        <a14:foregroundMark x1="82750" y1="17500" x2="82750" y2="17500"/>
                        <a14:foregroundMark x1="94100" y1="34050" x2="94100" y2="34050"/>
                        <a14:foregroundMark x1="92100" y1="29350" x2="92100" y2="29350"/>
                        <a14:foregroundMark x1="89750" y1="26650" x2="89750" y2="26650"/>
                        <a14:foregroundMark x1="88850" y1="24850" x2="88850" y2="24850"/>
                        <a14:foregroundMark x1="87800" y1="22150" x2="87800" y2="22150"/>
                        <a14:foregroundMark x1="85450" y1="20550" x2="85450" y2="20550"/>
                        <a14:foregroundMark x1="84550" y1="19100" x2="84550" y2="19100"/>
                        <a14:foregroundMark x1="90500" y1="26650" x2="90500" y2="26650"/>
                        <a14:foregroundMark x1="71400" y1="92600" x2="71400" y2="92600"/>
                        <a14:foregroundMark x1="75550" y1="89750" x2="75550" y2="89750"/>
                        <a14:foregroundMark x1="72650" y1="91700" x2="72650" y2="91700"/>
                        <a14:foregroundMark x1="75150" y1="89200" x2="75150" y2="89200"/>
                        <a14:foregroundMark x1="78050" y1="88100" x2="78050" y2="88100"/>
                        <a14:foregroundMark x1="79500" y1="86300" x2="79500" y2="86300"/>
                        <a14:foregroundMark x1="81300" y1="85250" x2="81300" y2="85250"/>
                        <a14:foregroundMark x1="80400" y1="84850" x2="80400" y2="84850"/>
                        <a14:foregroundMark x1="81450" y1="84300" x2="81450" y2="84300"/>
                        <a14:foregroundMark x1="81100" y1="84700" x2="86000" y2="79650"/>
                        <a14:foregroundMark x1="73550" y1="90650" x2="72450" y2="90800"/>
                        <a14:backgroundMark x1="3100" y1="58750" x2="3100" y2="58750"/>
                        <a14:backgroundMark x1="3100" y1="58750" x2="3650" y2="58750"/>
                        <a14:backgroundMark x1="3450" y1="58550" x2="3250" y2="58400"/>
                        <a14:backgroundMark x1="3100" y1="58400" x2="3250" y2="58750"/>
                        <a14:backgroundMark x1="83100" y1="84500" x2="83100" y2="85750"/>
                        <a14:backgroundMark x1="84000" y1="84500" x2="84550" y2="82900"/>
                        <a14:backgroundMark x1="82750" y1="86150" x2="72450" y2="93500"/>
                        <a14:backgroundMark x1="70100" y1="94050" x2="70850" y2="93850"/>
                        <a14:backgroundMark x1="73000" y1="93150" x2="73000" y2="93150"/>
                        <a14:backgroundMark x1="84000" y1="85750" x2="85976" y2="80200"/>
                        <a14:backgroundMark x1="80161" y1="86300" x2="78300" y2="88450"/>
                        <a14:backgroundMark x1="73151" y1="91700" x2="72200" y2="92300"/>
                        <a14:backgroundMark x1="76240" y1="89750" x2="73151" y2="91700"/>
                        <a14:backgroundMark x1="78300" y1="88450" x2="76240" y2="89750"/>
                        <a14:backgroundMark x1="72200" y1="92300" x2="75150" y2="91700"/>
                        <a14:backgroundMark x1="25600" y1="91000" x2="26000" y2="90450"/>
                        <a14:backgroundMark x1="84000" y1="85600" x2="84550" y2="8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2" y="5241162"/>
            <a:ext cx="1290319" cy="12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pixel art planeta terra 13528882 PNG with Transparent Background">
            <a:extLst>
              <a:ext uri="{FF2B5EF4-FFF2-40B4-BE49-F238E27FC236}">
                <a16:creationId xmlns:a16="http://schemas.microsoft.com/office/drawing/2014/main" id="{5F94FFFD-DCE4-3904-483B-A10169081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84" y="2803741"/>
            <a:ext cx="1596292" cy="15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82E6B57-F0B5-5FE5-F2D7-945B15AF3759}"/>
              </a:ext>
            </a:extLst>
          </p:cNvPr>
          <p:cNvGrpSpPr/>
          <p:nvPr/>
        </p:nvGrpSpPr>
        <p:grpSpPr>
          <a:xfrm>
            <a:off x="9385387" y="3327638"/>
            <a:ext cx="3202992" cy="3573494"/>
            <a:chOff x="6195526" y="2614159"/>
            <a:chExt cx="1940767" cy="200449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D19CABB-46F6-4345-1330-6F5A343C327A}"/>
                </a:ext>
              </a:extLst>
            </p:cNvPr>
            <p:cNvSpPr/>
            <p:nvPr/>
          </p:nvSpPr>
          <p:spPr>
            <a:xfrm>
              <a:off x="7240556" y="2782111"/>
              <a:ext cx="629122" cy="166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Imagem em preto e verde&#10;&#10;Descrição gerada automaticamente com confiança baixa">
              <a:extLst>
                <a:ext uri="{FF2B5EF4-FFF2-40B4-BE49-F238E27FC236}">
                  <a16:creationId xmlns:a16="http://schemas.microsoft.com/office/drawing/2014/main" id="{A745BDE0-D121-F2B4-23BC-3CC590652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1889" r="37030" b="11992"/>
            <a:stretch/>
          </p:blipFill>
          <p:spPr>
            <a:xfrm>
              <a:off x="6195526" y="2614159"/>
              <a:ext cx="1940767" cy="20044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00051F-625B-CABC-C7CE-4FC2C3AD4E98}"/>
              </a:ext>
            </a:extLst>
          </p:cNvPr>
          <p:cNvSpPr txBox="1"/>
          <p:nvPr/>
        </p:nvSpPr>
        <p:spPr>
          <a:xfrm>
            <a:off x="483027" y="481621"/>
            <a:ext cx="63699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Pixel Operator Mono" panose="02000809000000000000" pitchFamily="49" charset="0"/>
              </a:rPr>
              <a:t>virtualização</a:t>
            </a:r>
          </a:p>
        </p:txBody>
      </p:sp>
    </p:spTree>
    <p:extLst>
      <p:ext uri="{BB962C8B-B14F-4D97-AF65-F5344CB8AC3E}">
        <p14:creationId xmlns:p14="http://schemas.microsoft.com/office/powerpoint/2010/main" val="2901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1088 L 0.13021 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01 0.00185 L 0.34401 -0.25648 C 0.34401 -0.37222 0.36979 -0.51412 0.39089 -0.51412 L 0.43815 -0.51412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25 -0.51852 L 0.57669 -0.51852 C 0.59583 -0.51852 0.61953 -0.37454 0.61953 -0.25741 L 0.61953 0.0044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953 0.0044 L 0.79284 0.012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6D752DC-4B06-69D5-361A-EDAC7A42A197}"/>
              </a:ext>
            </a:extLst>
          </p:cNvPr>
          <p:cNvGrpSpPr/>
          <p:nvPr/>
        </p:nvGrpSpPr>
        <p:grpSpPr>
          <a:xfrm>
            <a:off x="-1677176" y="0"/>
            <a:ext cx="15016770" cy="8288002"/>
            <a:chOff x="-1677176" y="0"/>
            <a:chExt cx="15016770" cy="828800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1FC2101-E02A-1561-1C22-6CC6DBCF64BF}"/>
                </a:ext>
              </a:extLst>
            </p:cNvPr>
            <p:cNvGrpSpPr/>
            <p:nvPr/>
          </p:nvGrpSpPr>
          <p:grpSpPr>
            <a:xfrm>
              <a:off x="-89482" y="0"/>
              <a:ext cx="12314550" cy="6993146"/>
              <a:chOff x="-89482" y="0"/>
              <a:chExt cx="12314550" cy="6993146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0321E1B-024F-A13C-5FA8-2D5D3CF68219}"/>
                  </a:ext>
                </a:extLst>
              </p:cNvPr>
              <p:cNvSpPr/>
              <p:nvPr/>
            </p:nvSpPr>
            <p:spPr>
              <a:xfrm>
                <a:off x="-33068" y="0"/>
                <a:ext cx="12258136" cy="1966823"/>
              </a:xfrm>
              <a:prstGeom prst="rect">
                <a:avLst/>
              </a:prstGeom>
              <a:solidFill>
                <a:srgbClr val="508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2956E96-952C-FF41-D437-7800CF4230C6}"/>
                  </a:ext>
                </a:extLst>
              </p:cNvPr>
              <p:cNvSpPr/>
              <p:nvPr/>
            </p:nvSpPr>
            <p:spPr>
              <a:xfrm>
                <a:off x="-33068" y="1687902"/>
                <a:ext cx="12258136" cy="416944"/>
              </a:xfrm>
              <a:prstGeom prst="rect">
                <a:avLst/>
              </a:prstGeom>
              <a:solidFill>
                <a:srgbClr val="589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B29543CE-B0A2-6934-1DE5-EBEC8D3CF222}"/>
                  </a:ext>
                </a:extLst>
              </p:cNvPr>
              <p:cNvSpPr/>
              <p:nvPr/>
            </p:nvSpPr>
            <p:spPr>
              <a:xfrm>
                <a:off x="-33068" y="2044462"/>
                <a:ext cx="12258136" cy="416944"/>
              </a:xfrm>
              <a:prstGeom prst="rect">
                <a:avLst/>
              </a:prstGeom>
              <a:solidFill>
                <a:srgbClr val="68A0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9EAF17C-FC1B-44DA-DA02-593D5A36926C}"/>
                  </a:ext>
                </a:extLst>
              </p:cNvPr>
              <p:cNvSpPr/>
              <p:nvPr/>
            </p:nvSpPr>
            <p:spPr>
              <a:xfrm>
                <a:off x="-33068" y="2330573"/>
                <a:ext cx="12258136" cy="416944"/>
              </a:xfrm>
              <a:prstGeom prst="rect">
                <a:avLst/>
              </a:prstGeom>
              <a:solidFill>
                <a:srgbClr val="70A8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539FD7F4-B82F-300C-5259-7288D5C15E6D}"/>
                  </a:ext>
                </a:extLst>
              </p:cNvPr>
              <p:cNvSpPr/>
              <p:nvPr/>
            </p:nvSpPr>
            <p:spPr>
              <a:xfrm>
                <a:off x="-33068" y="2698637"/>
                <a:ext cx="12258136" cy="416944"/>
              </a:xfrm>
              <a:prstGeom prst="rect">
                <a:avLst/>
              </a:prstGeom>
              <a:solidFill>
                <a:srgbClr val="78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3978272-F5C5-8F6F-6E43-17C71CE34414}"/>
                  </a:ext>
                </a:extLst>
              </p:cNvPr>
              <p:cNvSpPr/>
              <p:nvPr/>
            </p:nvSpPr>
            <p:spPr>
              <a:xfrm>
                <a:off x="-33068" y="3012056"/>
                <a:ext cx="12258136" cy="416944"/>
              </a:xfrm>
              <a:prstGeom prst="rect">
                <a:avLst/>
              </a:prstGeom>
              <a:solidFill>
                <a:srgbClr val="80B8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6F3D57A-B1AE-9A88-34A1-532C0186EC85}"/>
                  </a:ext>
                </a:extLst>
              </p:cNvPr>
              <p:cNvSpPr/>
              <p:nvPr/>
            </p:nvSpPr>
            <p:spPr>
              <a:xfrm>
                <a:off x="-33068" y="3360004"/>
                <a:ext cx="12258136" cy="416944"/>
              </a:xfrm>
              <a:prstGeom prst="rect">
                <a:avLst/>
              </a:prstGeom>
              <a:solidFill>
                <a:srgbClr val="A0D8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4DC307C6-EB48-FA9A-6714-D8CCEAFA0F8B}"/>
                  </a:ext>
                </a:extLst>
              </p:cNvPr>
              <p:cNvSpPr/>
              <p:nvPr/>
            </p:nvSpPr>
            <p:spPr>
              <a:xfrm>
                <a:off x="-33068" y="3730233"/>
                <a:ext cx="12258136" cy="416944"/>
              </a:xfrm>
              <a:prstGeom prst="rect">
                <a:avLst/>
              </a:prstGeom>
              <a:solidFill>
                <a:srgbClr val="A8E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29A943EC-959B-3BB5-16F6-730F6BF194C9}"/>
                  </a:ext>
                </a:extLst>
              </p:cNvPr>
              <p:cNvSpPr/>
              <p:nvPr/>
            </p:nvSpPr>
            <p:spPr>
              <a:xfrm>
                <a:off x="-33068" y="4065933"/>
                <a:ext cx="12258136" cy="416944"/>
              </a:xfrm>
              <a:prstGeom prst="rect">
                <a:avLst/>
              </a:prstGeom>
              <a:solidFill>
                <a:srgbClr val="B1E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3C653761-0FD2-FACF-DCDB-23E0F83F68BF}"/>
                  </a:ext>
                </a:extLst>
              </p:cNvPr>
              <p:cNvSpPr/>
              <p:nvPr/>
            </p:nvSpPr>
            <p:spPr>
              <a:xfrm>
                <a:off x="-33068" y="4426807"/>
                <a:ext cx="12258136" cy="2566339"/>
              </a:xfrm>
              <a:prstGeom prst="rect">
                <a:avLst/>
              </a:prstGeom>
              <a:solidFill>
                <a:srgbClr val="B8F0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5088A0"/>
                  </a:solidFill>
                </a:endParaRPr>
              </a:p>
            </p:txBody>
          </p:sp>
          <p:pic>
            <p:nvPicPr>
              <p:cNvPr id="35" name="Picture 4">
                <a:extLst>
                  <a:ext uri="{FF2B5EF4-FFF2-40B4-BE49-F238E27FC236}">
                    <a16:creationId xmlns:a16="http://schemas.microsoft.com/office/drawing/2014/main" id="{1AEC8424-D4BA-254B-2692-388C1DDC5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6099" b="99552" l="2344" r="99219">
                            <a14:foregroundMark x1="17969" y1="98655" x2="17969" y2="98655"/>
                            <a14:foregroundMark x1="27013" y1="98840" x2="40234" y2="99552"/>
                            <a14:foregroundMark x1="15234" y1="98206" x2="26130" y2="98793"/>
                            <a14:foregroundMark x1="40234" y1="99552" x2="82942" y2="96901"/>
                            <a14:foregroundMark x1="94531" y1="96413" x2="93750" y2="96861"/>
                            <a14:foregroundMark x1="97656" y1="96413" x2="99219" y2="96413"/>
                            <a14:foregroundMark x1="15625" y1="97309" x2="2344" y2="97309"/>
                            <a14:foregroundMark x1="2344" y1="97309" x2="2344" y2="97309"/>
                            <a14:backgroundMark x1="781" y1="89686" x2="23438" y2="89238"/>
                            <a14:backgroundMark x1="23438" y1="89238" x2="41016" y2="89686"/>
                            <a14:backgroundMark x1="41016" y1="89686" x2="69922" y2="89238"/>
                            <a14:backgroundMark x1="69922" y1="89238" x2="90625" y2="89238"/>
                            <a14:backgroundMark x1="86719" y1="91031" x2="79688" y2="91031"/>
                            <a14:backgroundMark x1="27734" y1="91480" x2="25000" y2="91031"/>
                            <a14:backgroundMark x1="24219" y1="90583" x2="21094" y2="90583"/>
                            <a14:backgroundMark x1="23828" y1="92377" x2="21875" y2="919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2" t="84906" r="-234" b="145"/>
              <a:stretch/>
            </p:blipFill>
            <p:spPr bwMode="auto">
              <a:xfrm>
                <a:off x="-89482" y="5903381"/>
                <a:ext cx="8406764" cy="1089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1D5100CB-9252-0244-B531-9DBC4F290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6099" b="99552" l="2344" r="99219">
                            <a14:foregroundMark x1="17969" y1="98655" x2="17969" y2="98655"/>
                            <a14:foregroundMark x1="27013" y1="98840" x2="40234" y2="99552"/>
                            <a14:foregroundMark x1="15234" y1="98206" x2="26130" y2="98793"/>
                            <a14:foregroundMark x1="40234" y1="99552" x2="82942" y2="96901"/>
                            <a14:foregroundMark x1="94531" y1="96413" x2="93750" y2="96861"/>
                            <a14:foregroundMark x1="97656" y1="96413" x2="99219" y2="96413"/>
                            <a14:foregroundMark x1="15625" y1="97309" x2="2344" y2="97309"/>
                            <a14:foregroundMark x1="2344" y1="97309" x2="2344" y2="97309"/>
                            <a14:backgroundMark x1="781" y1="89686" x2="23438" y2="89238"/>
                            <a14:backgroundMark x1="23438" y1="89238" x2="41016" y2="89686"/>
                            <a14:backgroundMark x1="41016" y1="89686" x2="69922" y2="89238"/>
                            <a14:backgroundMark x1="69922" y1="89238" x2="90625" y2="89238"/>
                            <a14:backgroundMark x1="86719" y1="91031" x2="79688" y2="91031"/>
                            <a14:backgroundMark x1="27734" y1="91480" x2="25000" y2="91031"/>
                            <a14:backgroundMark x1="24219" y1="90583" x2="21094" y2="90583"/>
                            <a14:backgroundMark x1="23828" y1="92377" x2="21875" y2="919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1" t="84906" r="-234" b="145"/>
              <a:stretch/>
            </p:blipFill>
            <p:spPr bwMode="auto">
              <a:xfrm flipH="1">
                <a:off x="8268020" y="5903380"/>
                <a:ext cx="3957048" cy="1089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ECB4B14-FBB0-09C9-1752-8472E49E07AF}"/>
                  </a:ext>
                </a:extLst>
              </p:cNvPr>
              <p:cNvSpPr txBox="1"/>
              <p:nvPr/>
            </p:nvSpPr>
            <p:spPr>
              <a:xfrm>
                <a:off x="3098457" y="3627393"/>
                <a:ext cx="63699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dirty="0"/>
              </a:p>
            </p:txBody>
          </p:sp>
        </p:grp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132405A6-DA4B-8D13-7DFD-DD93697D0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49" b="42365" l="42689" r="79481">
                          <a14:foregroundMark x1="79297" y1="27803" x2="79297" y2="278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0" t="8372" r="15920" b="53858"/>
            <a:stretch/>
          </p:blipFill>
          <p:spPr bwMode="auto">
            <a:xfrm>
              <a:off x="9719572" y="4838221"/>
              <a:ext cx="3620022" cy="258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F9868154-C90A-2A3D-D072-8F1C4B00423F}"/>
                </a:ext>
              </a:extLst>
            </p:cNvPr>
            <p:cNvGrpSpPr/>
            <p:nvPr/>
          </p:nvGrpSpPr>
          <p:grpSpPr>
            <a:xfrm>
              <a:off x="8268020" y="5698290"/>
              <a:ext cx="3620022" cy="2589712"/>
              <a:chOff x="5926898" y="33026"/>
              <a:chExt cx="3620022" cy="2589712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8207C338-3969-BF4E-B7C8-4B0CCB9548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2149" b="42365" l="42689" r="79481">
                            <a14:foregroundMark x1="79297" y1="27803" x2="79297" y2="278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0" t="8372" r="15920" b="53858"/>
              <a:stretch/>
            </p:blipFill>
            <p:spPr bwMode="auto">
              <a:xfrm>
                <a:off x="5926898" y="33026"/>
                <a:ext cx="3620022" cy="2589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3E503ADC-5D46-66A5-30A1-D28B9CEF76AB}"/>
                  </a:ext>
                </a:extLst>
              </p:cNvPr>
              <p:cNvSpPr/>
              <p:nvPr/>
            </p:nvSpPr>
            <p:spPr>
              <a:xfrm>
                <a:off x="7290148" y="811782"/>
                <a:ext cx="1027134" cy="876120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C600CD2A-ACEB-38B5-6208-4E283D573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099" b="99552" l="2344" r="99219">
                          <a14:foregroundMark x1="17969" y1="98655" x2="17969" y2="98655"/>
                          <a14:foregroundMark x1="27013" y1="98840" x2="40234" y2="99552"/>
                          <a14:foregroundMark x1="15234" y1="98206" x2="26130" y2="98793"/>
                          <a14:foregroundMark x1="40234" y1="99552" x2="82942" y2="96901"/>
                          <a14:foregroundMark x1="94531" y1="96413" x2="93750" y2="96861"/>
                          <a14:foregroundMark x1="97656" y1="96413" x2="99219" y2="96413"/>
                          <a14:foregroundMark x1="15625" y1="97309" x2="2344" y2="97309"/>
                          <a14:foregroundMark x1="2344" y1="97309" x2="2344" y2="97309"/>
                          <a14:backgroundMark x1="781" y1="89686" x2="23438" y2="89238"/>
                          <a14:backgroundMark x1="23438" y1="89238" x2="41016" y2="89686"/>
                          <a14:backgroundMark x1="41016" y1="89686" x2="69922" y2="89238"/>
                          <a14:backgroundMark x1="69922" y1="89238" x2="90625" y2="89238"/>
                          <a14:backgroundMark x1="86719" y1="91031" x2="79688" y2="91031"/>
                          <a14:backgroundMark x1="27734" y1="91480" x2="25000" y2="91031"/>
                          <a14:backgroundMark x1="24219" y1="90583" x2="21094" y2="90583"/>
                          <a14:backgroundMark x1="23828" y1="92377" x2="21875" y2="9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1" t="84906" r="-234" b="145"/>
            <a:stretch/>
          </p:blipFill>
          <p:spPr bwMode="auto">
            <a:xfrm flipH="1">
              <a:off x="8268020" y="5903380"/>
              <a:ext cx="3957048" cy="108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22BC600B-EE8B-0D87-85BC-C1745C9C9477}"/>
                </a:ext>
              </a:extLst>
            </p:cNvPr>
            <p:cNvGrpSpPr/>
            <p:nvPr/>
          </p:nvGrpSpPr>
          <p:grpSpPr>
            <a:xfrm>
              <a:off x="-1677176" y="5354321"/>
              <a:ext cx="3620022" cy="2589712"/>
              <a:chOff x="5926898" y="33026"/>
              <a:chExt cx="3620022" cy="2589712"/>
            </a:xfrm>
          </p:grpSpPr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AC4D9A8A-02D6-8544-117D-E5AE38EBA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2149" b="42365" l="42689" r="79481">
                            <a14:foregroundMark x1="79297" y1="27803" x2="79297" y2="278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0" t="8372" r="15920" b="53858"/>
              <a:stretch/>
            </p:blipFill>
            <p:spPr bwMode="auto">
              <a:xfrm>
                <a:off x="5926898" y="33026"/>
                <a:ext cx="3620022" cy="2589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323F297-46B3-BFEA-6DDA-1A65DAC5EE91}"/>
                  </a:ext>
                </a:extLst>
              </p:cNvPr>
              <p:cNvSpPr/>
              <p:nvPr/>
            </p:nvSpPr>
            <p:spPr>
              <a:xfrm>
                <a:off x="7290148" y="811782"/>
                <a:ext cx="1027134" cy="876120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441330B-6FDF-2802-A79A-988941B1C906}"/>
                </a:ext>
              </a:extLst>
            </p:cNvPr>
            <p:cNvSpPr/>
            <p:nvPr/>
          </p:nvSpPr>
          <p:spPr>
            <a:xfrm>
              <a:off x="-33067" y="0"/>
              <a:ext cx="12258136" cy="6993146"/>
            </a:xfrm>
            <a:prstGeom prst="rect">
              <a:avLst/>
            </a:prstGeom>
            <a:solidFill>
              <a:srgbClr val="0D0D0D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C665C16-8D4C-0B35-C195-A67354F5A625}"/>
              </a:ext>
            </a:extLst>
          </p:cNvPr>
          <p:cNvSpPr txBox="1"/>
          <p:nvPr/>
        </p:nvSpPr>
        <p:spPr>
          <a:xfrm>
            <a:off x="483027" y="481621"/>
            <a:ext cx="6369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dirty="0">
                <a:solidFill>
                  <a:schemeClr val="bg1">
                    <a:lumMod val="95000"/>
                  </a:schemeClr>
                </a:solidFill>
                <a:latin typeface="Pixel Operator Mono" panose="02000809000000000000" pitchFamily="49" charset="0"/>
              </a:rPr>
              <a:t>virtualização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1249E54-4DC3-78F1-0215-357252C5EA59}"/>
              </a:ext>
            </a:extLst>
          </p:cNvPr>
          <p:cNvSpPr txBox="1"/>
          <p:nvPr/>
        </p:nvSpPr>
        <p:spPr>
          <a:xfrm>
            <a:off x="653143" y="2678512"/>
            <a:ext cx="10885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Forma de criar ambientes virtuais de tecnologias que são essenciais pra computação.</a:t>
            </a:r>
          </a:p>
          <a:p>
            <a:pPr algn="just"/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 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  <a:t>Pode rodar um ou mais sistemas operacionais simultâneos e independentes.</a:t>
            </a:r>
          </a:p>
          <a:p>
            <a:pPr algn="just"/>
            <a:endParaRPr lang="pt-BR" sz="1800" b="0" i="0" u="none" strike="noStrike" dirty="0">
              <a:solidFill>
                <a:schemeClr val="bg1"/>
              </a:solidFill>
              <a:effectLst/>
              <a:latin typeface="Pixel Operator 8" panose="02000503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Pixel Operator 8" panose="02000503000000000000" pitchFamily="2" charset="0"/>
              </a:rPr>
              <a:t>Traz flexibilidade, Segurança e redução de custos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Pixel Operator 8" panose="02000503000000000000" pitchFamily="2" charset="0"/>
              </a:rPr>
            </a:br>
            <a:endParaRPr lang="pt-BR" sz="1800" dirty="0">
              <a:solidFill>
                <a:schemeClr val="bg1"/>
              </a:solidFill>
              <a:latin typeface="Pixel Operator 8" panose="02000503000000000000" pitchFamily="2" charset="0"/>
            </a:endParaRP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8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92FFD-727E-4FE3-9E25-3A1B98CAF1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C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627BE55-8119-47A7-AEF0-174C99BB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035" t="7035" r="7035" b="7035"/>
          <a:stretch/>
        </p:blipFill>
        <p:spPr>
          <a:xfrm>
            <a:off x="0" y="275085"/>
            <a:ext cx="12192000" cy="6307830"/>
          </a:xfrm>
          <a:prstGeom prst="rect">
            <a:avLst/>
          </a:prstGeom>
          <a:ln>
            <a:noFill/>
          </a:ln>
        </p:spPr>
      </p:pic>
      <p:pic>
        <p:nvPicPr>
          <p:cNvPr id="63" name="Imagem 6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383FFB-8757-4A03-B9BC-E52E4406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3" t="-6595" r="2105" b="-1"/>
          <a:stretch/>
        </p:blipFill>
        <p:spPr>
          <a:xfrm>
            <a:off x="8567094" y="1053381"/>
            <a:ext cx="2574453" cy="758100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200B903-7CA9-A95B-79C9-FF175AFE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1" y="-557893"/>
            <a:ext cx="13556343" cy="7625443"/>
          </a:xfrm>
          <a:prstGeom prst="rect">
            <a:avLst/>
          </a:prstGeom>
        </p:spPr>
      </p:pic>
      <p:pic>
        <p:nvPicPr>
          <p:cNvPr id="7" name="Picture 2" descr="Rei dos Gifs - Gifs Animados Grátis: Gifs Animados Grátis &amp;gt; Games &amp;gt; Super  Mario Bros">
            <a:extLst>
              <a:ext uri="{FF2B5EF4-FFF2-40B4-BE49-F238E27FC236}">
                <a16:creationId xmlns:a16="http://schemas.microsoft.com/office/drawing/2014/main" id="{EBAE343E-2BAB-B90B-4451-E1284F6560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109" y="3983007"/>
            <a:ext cx="1268034" cy="11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EA8AF30-982F-2FB7-6FA3-759746A721F9}"/>
              </a:ext>
            </a:extLst>
          </p:cNvPr>
          <p:cNvSpPr/>
          <p:nvPr/>
        </p:nvSpPr>
        <p:spPr>
          <a:xfrm>
            <a:off x="6552521" y="5504268"/>
            <a:ext cx="2598736" cy="10786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38100" dir="4200000" sx="107000" sy="107000" algn="tl" rotWithShape="0">
              <a:srgbClr val="344B33">
                <a:alpha val="6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889018595"/>
      </p:ext>
    </p:extLst>
  </p:cSld>
  <p:clrMapOvr>
    <a:masterClrMapping/>
  </p:clrMapOvr>
  <p:transition spd="slow" advTm="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00023 C 0.00769 -0.00116 0.01563 4.81481E-6 0.02318 -0.00325 C 0.02813 -0.00556 0.02553 -0.0044 0.03112 -0.00649 C 0.0336 -0.00857 0.03581 -0.01112 0.03829 -0.01274 C 0.03972 -0.01389 0.04141 -0.01343 0.04284 -0.01436 C 0.04584 -0.01667 0.04844 -0.02084 0.0517 -0.02246 C 0.05665 -0.02454 0.05521 -0.02338 0.06068 -0.02871 C 0.06211 -0.0301 0.06381 -0.03149 0.06511 -0.03357 C 0.0668 -0.03588 0.06784 -0.03936 0.06954 -0.04144 C 0.0711 -0.04329 0.07318 -0.04329 0.07487 -0.04468 C 0.07683 -0.04584 0.07852 -0.04769 0.08034 -0.04931 C 0.08178 -0.05093 0.08321 -0.05255 0.08477 -0.05417 C 0.08594 -0.05533 0.08724 -0.05602 0.08829 -0.05718 C 0.08959 -0.0588 0.09063 -0.06042 0.09193 -0.06204 C 0.09271 -0.0632 0.09375 -0.06413 0.09454 -0.06528 C 0.09584 -0.06667 0.09688 -0.06875 0.09818 -0.06991 C 0.09896 -0.07084 0.1 -0.07084 0.10079 -0.07153 C 0.10209 -0.07246 0.10313 -0.07408 0.10443 -0.07477 C 0.10586 -0.0757 0.10743 -0.0757 0.10886 -0.07639 C 0.12019 -0.08079 0.10339 -0.07477 0.11693 -0.0794 C 0.12071 -0.07894 0.12461 -0.07825 0.12852 -0.07801 C 0.14193 -0.07709 0.15534 -0.07755 0.16862 -0.07639 C 0.17136 -0.07616 0.17409 -0.07454 0.1767 -0.07315 C 0.18412 -0.06922 0.18308 -0.06806 0.19011 -0.06366 C 0.19128 -0.06297 0.19245 -0.0625 0.19362 -0.06204 C 0.19519 -0.06042 0.19675 -0.05903 0.19805 -0.05718 C 0.19883 -0.05649 0.19909 -0.05463 0.19987 -0.05417 C 0.20157 -0.05301 0.20352 -0.05325 0.20521 -0.05255 C 0.20638 -0.05209 0.21016 -0.05047 0.21146 -0.04931 C 0.21459 -0.04676 0.21771 -0.04468 0.22045 -0.04144 C 0.22227 -0.03936 0.22383 -0.03658 0.22579 -0.03496 C 0.22722 -0.03403 0.22878 -0.03403 0.23021 -0.03357 C 0.2323 -0.03195 0.23438 -0.0301 0.23646 -0.02871 C 0.23737 -0.02801 0.23829 -0.02778 0.2392 -0.02709 C 0.24102 -0.0257 0.24258 -0.02338 0.24454 -0.02246 C 0.2474 -0.02084 0.25053 -0.02038 0.25352 -0.01922 L 0.26146 -0.01598 C 0.26303 -0.01551 0.26446 -0.01505 0.26602 -0.01436 C 0.26719 -0.01389 0.26836 -0.0132 0.26954 -0.01274 C 0.27279 -0.01204 0.27605 -0.01181 0.2793 -0.01135 C 0.28112 -0.01088 0.28295 -0.01019 0.28477 -0.00973 C 0.29037 -0.00463 0.28803 -0.00487 0.29102 -0.00487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230E576-BBFB-822E-96CB-8BA09EABAD84}"/>
              </a:ext>
            </a:extLst>
          </p:cNvPr>
          <p:cNvGrpSpPr/>
          <p:nvPr/>
        </p:nvGrpSpPr>
        <p:grpSpPr>
          <a:xfrm>
            <a:off x="-1" y="-5102"/>
            <a:ext cx="12192001" cy="6868204"/>
            <a:chOff x="-1" y="-5102"/>
            <a:chExt cx="12192001" cy="68682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57F38D-41F1-447B-BA20-3E90812A5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-1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043562C-0051-7E68-C150-EC281BD6B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 flipH="1">
              <a:off x="4060370" y="0"/>
              <a:ext cx="3788228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BAA53E9-649F-E9DA-9E92-0857F7346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7848598" y="0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112D1DE-2CFC-06FC-5E77-F0B411D1F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0" t="1826" r="34821" b="289"/>
            <a:stretch/>
          </p:blipFill>
          <p:spPr bwMode="auto">
            <a:xfrm flipH="1">
              <a:off x="11908969" y="0"/>
              <a:ext cx="28303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05A9F6-32C0-D4A2-2CA9-69E7FCFB8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11" b="90135" l="19531" r="59766">
                          <a14:foregroundMark x1="25000" y1="90135" x2="21484" y2="89686"/>
                          <a14:backgroundMark x1="22266" y1="84305" x2="32813" y2="85202"/>
                          <a14:backgroundMark x1="38281" y1="88789" x2="38281" y2="88789"/>
                          <a14:backgroundMark x1="19922" y1="85650" x2="19922" y2="85650"/>
                          <a14:backgroundMark x1="17578" y1="88789" x2="17578" y2="88789"/>
                          <a14:backgroundMark x1="17188" y1="88789" x2="17188" y2="88789"/>
                          <a14:backgroundMark x1="16797" y1="89238" x2="16797" y2="89238"/>
                          <a14:backgroundMark x1="17969" y1="88789" x2="17969" y2="88789"/>
                          <a14:backgroundMark x1="55859" y1="85650" x2="55859" y2="856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1826" r="34821" b="289"/>
            <a:stretch/>
          </p:blipFill>
          <p:spPr bwMode="auto">
            <a:xfrm>
              <a:off x="6923312" y="-5102"/>
              <a:ext cx="4060371" cy="686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BDFCAC4-E2EA-BD3A-0067-2DAFE48E3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67500" r="34821" b="23029"/>
            <a:stretch/>
          </p:blipFill>
          <p:spPr bwMode="auto">
            <a:xfrm>
              <a:off x="6787241" y="4027714"/>
              <a:ext cx="4060371" cy="66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8256A73F-B751-48D5-C3EB-30FC117993AD}"/>
              </a:ext>
            </a:extLst>
          </p:cNvPr>
          <p:cNvSpPr/>
          <p:nvPr/>
        </p:nvSpPr>
        <p:spPr>
          <a:xfrm>
            <a:off x="-33067" y="0"/>
            <a:ext cx="12225068" cy="6858000"/>
          </a:xfrm>
          <a:prstGeom prst="rect">
            <a:avLst/>
          </a:prstGeom>
          <a:solidFill>
            <a:srgbClr val="0D0D0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4A7C54-6C99-4AC1-CB61-D49300AE1AAF}"/>
              </a:ext>
            </a:extLst>
          </p:cNvPr>
          <p:cNvSpPr txBox="1"/>
          <p:nvPr/>
        </p:nvSpPr>
        <p:spPr>
          <a:xfrm>
            <a:off x="592385" y="787846"/>
            <a:ext cx="636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dirty="0">
                <a:solidFill>
                  <a:schemeClr val="bg1">
                    <a:lumMod val="95000"/>
                  </a:schemeClr>
                </a:solidFill>
                <a:latin typeface="Super Mario World" panose="00000400000000000000" pitchFamily="2" charset="0"/>
              </a:rPr>
              <a:t>containers</a:t>
            </a:r>
          </a:p>
        </p:txBody>
      </p:sp>
      <p:pic>
        <p:nvPicPr>
          <p:cNvPr id="1030" name="Picture 6" descr="Container NOR: o que é e quais cuidados devo ter antes de utilizar?">
            <a:extLst>
              <a:ext uri="{FF2B5EF4-FFF2-40B4-BE49-F238E27FC236}">
                <a16:creationId xmlns:a16="http://schemas.microsoft.com/office/drawing/2014/main" id="{98657F9C-7B10-B0E9-6A41-FD8844C5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72" y="1695410"/>
            <a:ext cx="6369907" cy="40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10362"/>
      </p:ext>
    </p:extLst>
  </p:cSld>
  <p:clrMapOvr>
    <a:masterClrMapping/>
  </p:clrMapOvr>
  <p:transition spd="slow" advTm="3000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122f567323045393406664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9955</TotalTime>
  <Words>2108</Words>
  <Application>Microsoft Office PowerPoint</Application>
  <PresentationFormat>Widescreen</PresentationFormat>
  <Paragraphs>200</Paragraphs>
  <Slides>29</Slides>
  <Notes>12</Notes>
  <HiddenSlides>2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Abadi</vt:lpstr>
      <vt:lpstr>Arial</vt:lpstr>
      <vt:lpstr>Calibri</vt:lpstr>
      <vt:lpstr>Calibri Light</vt:lpstr>
      <vt:lpstr>Pixel Operator 8</vt:lpstr>
      <vt:lpstr>Pixel Operator Mono</vt:lpstr>
      <vt:lpstr>Söhne</vt:lpstr>
      <vt:lpstr>Super Mario 256</vt:lpstr>
      <vt:lpstr>Super Mario World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Setubal</dc:creator>
  <cp:lastModifiedBy>Paloma Lataliza</cp:lastModifiedBy>
  <cp:revision>160</cp:revision>
  <dcterms:created xsi:type="dcterms:W3CDTF">2021-08-22T21:43:21Z</dcterms:created>
  <dcterms:modified xsi:type="dcterms:W3CDTF">2023-05-18T13:33:48Z</dcterms:modified>
</cp:coreProperties>
</file>